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handoutMasterIdLst>
    <p:handoutMasterId r:id="rId170"/>
  </p:handoutMasterIdLst>
  <p:sldIdLst>
    <p:sldId id="256" r:id="rId2"/>
    <p:sldId id="261" r:id="rId3"/>
    <p:sldId id="262" r:id="rId4"/>
    <p:sldId id="323" r:id="rId5"/>
    <p:sldId id="324" r:id="rId6"/>
    <p:sldId id="325" r:id="rId7"/>
    <p:sldId id="326" r:id="rId8"/>
    <p:sldId id="328" r:id="rId9"/>
    <p:sldId id="329" r:id="rId10"/>
    <p:sldId id="330" r:id="rId11"/>
    <p:sldId id="331" r:id="rId12"/>
    <p:sldId id="345" r:id="rId13"/>
    <p:sldId id="346" r:id="rId14"/>
    <p:sldId id="327" r:id="rId15"/>
    <p:sldId id="357" r:id="rId16"/>
    <p:sldId id="347" r:id="rId17"/>
    <p:sldId id="348" r:id="rId18"/>
    <p:sldId id="349" r:id="rId19"/>
    <p:sldId id="344" r:id="rId20"/>
    <p:sldId id="350" r:id="rId21"/>
    <p:sldId id="353" r:id="rId22"/>
    <p:sldId id="351" r:id="rId23"/>
    <p:sldId id="352" r:id="rId24"/>
    <p:sldId id="463" r:id="rId25"/>
    <p:sldId id="464" r:id="rId26"/>
    <p:sldId id="465" r:id="rId27"/>
    <p:sldId id="467" r:id="rId28"/>
    <p:sldId id="468" r:id="rId29"/>
    <p:sldId id="469" r:id="rId30"/>
    <p:sldId id="360" r:id="rId31"/>
    <p:sldId id="361" r:id="rId32"/>
    <p:sldId id="362" r:id="rId33"/>
    <p:sldId id="363" r:id="rId34"/>
    <p:sldId id="364" r:id="rId35"/>
    <p:sldId id="365" r:id="rId36"/>
    <p:sldId id="354" r:id="rId37"/>
    <p:sldId id="358" r:id="rId38"/>
    <p:sldId id="472" r:id="rId39"/>
    <p:sldId id="473" r:id="rId40"/>
    <p:sldId id="474" r:id="rId41"/>
    <p:sldId id="356" r:id="rId42"/>
    <p:sldId id="359" r:id="rId43"/>
    <p:sldId id="263" r:id="rId44"/>
    <p:sldId id="297" r:id="rId45"/>
    <p:sldId id="264" r:id="rId46"/>
    <p:sldId id="302" r:id="rId47"/>
    <p:sldId id="265" r:id="rId48"/>
    <p:sldId id="332" r:id="rId49"/>
    <p:sldId id="367" r:id="rId50"/>
    <p:sldId id="368" r:id="rId51"/>
    <p:sldId id="475" r:id="rId52"/>
    <p:sldId id="476" r:id="rId53"/>
    <p:sldId id="477" r:id="rId54"/>
    <p:sldId id="266" r:id="rId55"/>
    <p:sldId id="267" r:id="rId56"/>
    <p:sldId id="268" r:id="rId57"/>
    <p:sldId id="269" r:id="rId58"/>
    <p:sldId id="270" r:id="rId59"/>
    <p:sldId id="271" r:id="rId60"/>
    <p:sldId id="482" r:id="rId61"/>
    <p:sldId id="299" r:id="rId62"/>
    <p:sldId id="321" r:id="rId63"/>
    <p:sldId id="484" r:id="rId64"/>
    <p:sldId id="483" r:id="rId65"/>
    <p:sldId id="333" r:id="rId66"/>
    <p:sldId id="312" r:id="rId67"/>
    <p:sldId id="313" r:id="rId68"/>
    <p:sldId id="314" r:id="rId69"/>
    <p:sldId id="316" r:id="rId70"/>
    <p:sldId id="317" r:id="rId71"/>
    <p:sldId id="318" r:id="rId72"/>
    <p:sldId id="319" r:id="rId73"/>
    <p:sldId id="320" r:id="rId74"/>
    <p:sldId id="480" r:id="rId75"/>
    <p:sldId id="481" r:id="rId76"/>
    <p:sldId id="309" r:id="rId77"/>
    <p:sldId id="487" r:id="rId78"/>
    <p:sldId id="272" r:id="rId79"/>
    <p:sldId id="334" r:id="rId80"/>
    <p:sldId id="336" r:id="rId81"/>
    <p:sldId id="273" r:id="rId82"/>
    <p:sldId id="274" r:id="rId83"/>
    <p:sldId id="275" r:id="rId84"/>
    <p:sldId id="370" r:id="rId85"/>
    <p:sldId id="396" r:id="rId86"/>
    <p:sldId id="372" r:id="rId87"/>
    <p:sldId id="373" r:id="rId88"/>
    <p:sldId id="493" r:id="rId89"/>
    <p:sldId id="492" r:id="rId90"/>
    <p:sldId id="374" r:id="rId91"/>
    <p:sldId id="375" r:id="rId92"/>
    <p:sldId id="376" r:id="rId93"/>
    <p:sldId id="378" r:id="rId94"/>
    <p:sldId id="379" r:id="rId95"/>
    <p:sldId id="380" r:id="rId96"/>
    <p:sldId id="383" r:id="rId97"/>
    <p:sldId id="381" r:id="rId98"/>
    <p:sldId id="382" r:id="rId99"/>
    <p:sldId id="377" r:id="rId100"/>
    <p:sldId id="384" r:id="rId101"/>
    <p:sldId id="385" r:id="rId102"/>
    <p:sldId id="388" r:id="rId103"/>
    <p:sldId id="386" r:id="rId104"/>
    <p:sldId id="387" r:id="rId105"/>
    <p:sldId id="389" r:id="rId106"/>
    <p:sldId id="391" r:id="rId107"/>
    <p:sldId id="390" r:id="rId108"/>
    <p:sldId id="392" r:id="rId109"/>
    <p:sldId id="402" r:id="rId110"/>
    <p:sldId id="282" r:id="rId111"/>
    <p:sldId id="283" r:id="rId112"/>
    <p:sldId id="393" r:id="rId113"/>
    <p:sldId id="398" r:id="rId114"/>
    <p:sldId id="488" r:id="rId115"/>
    <p:sldId id="395" r:id="rId116"/>
    <p:sldId id="394" r:id="rId117"/>
    <p:sldId id="490" r:id="rId118"/>
    <p:sldId id="489" r:id="rId119"/>
    <p:sldId id="399" r:id="rId120"/>
    <p:sldId id="400" r:id="rId121"/>
    <p:sldId id="415" r:id="rId122"/>
    <p:sldId id="401" r:id="rId123"/>
    <p:sldId id="403" r:id="rId124"/>
    <p:sldId id="404" r:id="rId125"/>
    <p:sldId id="405" r:id="rId126"/>
    <p:sldId id="406" r:id="rId127"/>
    <p:sldId id="407" r:id="rId128"/>
    <p:sldId id="408" r:id="rId129"/>
    <p:sldId id="409" r:id="rId130"/>
    <p:sldId id="410" r:id="rId131"/>
    <p:sldId id="411" r:id="rId132"/>
    <p:sldId id="412" r:id="rId133"/>
    <p:sldId id="413" r:id="rId134"/>
    <p:sldId id="414" r:id="rId135"/>
    <p:sldId id="416" r:id="rId136"/>
    <p:sldId id="418" r:id="rId137"/>
    <p:sldId id="419" r:id="rId138"/>
    <p:sldId id="417" r:id="rId139"/>
    <p:sldId id="424" r:id="rId140"/>
    <p:sldId id="420" r:id="rId141"/>
    <p:sldId id="432" r:id="rId142"/>
    <p:sldId id="433" r:id="rId143"/>
    <p:sldId id="434" r:id="rId144"/>
    <p:sldId id="421" r:id="rId145"/>
    <p:sldId id="435" r:id="rId146"/>
    <p:sldId id="454" r:id="rId147"/>
    <p:sldId id="436" r:id="rId148"/>
    <p:sldId id="423" r:id="rId149"/>
    <p:sldId id="437" r:id="rId150"/>
    <p:sldId id="438" r:id="rId151"/>
    <p:sldId id="439" r:id="rId152"/>
    <p:sldId id="440" r:id="rId153"/>
    <p:sldId id="455" r:id="rId154"/>
    <p:sldId id="456" r:id="rId155"/>
    <p:sldId id="459" r:id="rId156"/>
    <p:sldId id="457" r:id="rId157"/>
    <p:sldId id="458" r:id="rId158"/>
    <p:sldId id="442" r:id="rId159"/>
    <p:sldId id="444" r:id="rId160"/>
    <p:sldId id="445" r:id="rId161"/>
    <p:sldId id="448" r:id="rId162"/>
    <p:sldId id="449" r:id="rId163"/>
    <p:sldId id="453" r:id="rId164"/>
    <p:sldId id="460" r:id="rId165"/>
    <p:sldId id="461" r:id="rId166"/>
    <p:sldId id="462" r:id="rId167"/>
    <p:sldId id="479" r:id="rId168"/>
    <p:sldId id="478" r:id="rId169"/>
  </p:sldIdLst>
  <p:sldSz cx="9144000" cy="6858000" type="screen4x3"/>
  <p:notesSz cx="7102475" cy="9388475"/>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70AD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90" d="100"/>
          <a:sy n="90" d="100"/>
        </p:scale>
        <p:origin x="-714" y="498"/>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s-PE"/>
          </a:p>
        </p:txBody>
      </p:sp>
      <p:sp>
        <p:nvSpPr>
          <p:cNvPr id="3" name="2 Marcador de fecha"/>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B46CCB63-C231-46B4-9D30-3B57C68E9A47}" type="datetimeFigureOut">
              <a:rPr lang="es-PE" smtClean="0"/>
              <a:pPr/>
              <a:t>26/09/2016</a:t>
            </a:fld>
            <a:endParaRPr lang="es-PE"/>
          </a:p>
        </p:txBody>
      </p:sp>
      <p:sp>
        <p:nvSpPr>
          <p:cNvPr id="4" name="3 Marcador de pie de página"/>
          <p:cNvSpPr>
            <a:spLocks noGrp="1"/>
          </p:cNvSpPr>
          <p:nvPr>
            <p:ph type="ftr" sz="quarter" idx="2"/>
          </p:nvPr>
        </p:nvSpPr>
        <p:spPr>
          <a:xfrm>
            <a:off x="0" y="8916988"/>
            <a:ext cx="3078163" cy="469900"/>
          </a:xfrm>
          <a:prstGeom prst="rect">
            <a:avLst/>
          </a:prstGeom>
        </p:spPr>
        <p:txBody>
          <a:bodyPr vert="horz" lIns="91440" tIns="45720" rIns="91440" bIns="45720" rtlCol="0" anchor="b"/>
          <a:lstStyle>
            <a:lvl1pPr algn="l">
              <a:defRPr sz="1200"/>
            </a:lvl1pPr>
          </a:lstStyle>
          <a:p>
            <a:endParaRPr lang="es-PE"/>
          </a:p>
        </p:txBody>
      </p:sp>
      <p:sp>
        <p:nvSpPr>
          <p:cNvPr id="5" name="4 Marcador de número de diapositiva"/>
          <p:cNvSpPr>
            <a:spLocks noGrp="1"/>
          </p:cNvSpPr>
          <p:nvPr>
            <p:ph type="sldNum" sz="quarter" idx="3"/>
          </p:nvPr>
        </p:nvSpPr>
        <p:spPr>
          <a:xfrm>
            <a:off x="4022725" y="8916988"/>
            <a:ext cx="3078163" cy="469900"/>
          </a:xfrm>
          <a:prstGeom prst="rect">
            <a:avLst/>
          </a:prstGeom>
        </p:spPr>
        <p:txBody>
          <a:bodyPr vert="horz" lIns="91440" tIns="45720" rIns="91440" bIns="45720" rtlCol="0" anchor="b"/>
          <a:lstStyle>
            <a:lvl1pPr algn="r">
              <a:defRPr sz="1200"/>
            </a:lvl1pPr>
          </a:lstStyle>
          <a:p>
            <a:fld id="{BB774C38-419D-4916-892D-0AE0E4FC759F}" type="slidenum">
              <a:rPr lang="es-PE" smtClean="0"/>
              <a:pPr/>
              <a:t>‹Nº›</a:t>
            </a:fld>
            <a:endParaRPr lang="es-PE"/>
          </a:p>
        </p:txBody>
      </p:sp>
    </p:spTree>
    <p:extLst>
      <p:ext uri="{BB962C8B-B14F-4D97-AF65-F5344CB8AC3E}">
        <p14:creationId xmlns:p14="http://schemas.microsoft.com/office/powerpoint/2010/main" xmlns="" val="297185473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E"/>
          </a:p>
        </p:txBody>
      </p:sp>
      <p:sp>
        <p:nvSpPr>
          <p:cNvPr id="4" name="3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ítulo y 4 objetos">
    <p:spTree>
      <p:nvGrpSpPr>
        <p:cNvPr id="1" name=""/>
        <p:cNvGrpSpPr/>
        <p:nvPr/>
      </p:nvGrpSpPr>
      <p:grpSpPr>
        <a:xfrm>
          <a:off x="0" y="0"/>
          <a:ext cx="0" cy="0"/>
          <a:chOff x="0" y="0"/>
          <a:chExt cx="0" cy="0"/>
        </a:xfrm>
      </p:grpSpPr>
      <p:sp>
        <p:nvSpPr>
          <p:cNvPr id="2" name="1 Título"/>
          <p:cNvSpPr>
            <a:spLocks noGrp="1"/>
          </p:cNvSpPr>
          <p:nvPr>
            <p:ph type="title" sz="quarter"/>
          </p:nvPr>
        </p:nvSpPr>
        <p:spPr>
          <a:xfrm>
            <a:off x="457200" y="277813"/>
            <a:ext cx="8229600" cy="1139825"/>
          </a:xfrm>
        </p:spPr>
        <p:txBody>
          <a:bodyPr/>
          <a:lstStyle/>
          <a:p>
            <a:r>
              <a:rPr lang="es-ES" smtClean="0"/>
              <a:t>Haga clic para modificar el estilo de título del patrón</a:t>
            </a:r>
            <a:endParaRPr lang="es-PE"/>
          </a:p>
        </p:txBody>
      </p:sp>
      <p:sp>
        <p:nvSpPr>
          <p:cNvPr id="3" name="2 Marcador de contenido"/>
          <p:cNvSpPr>
            <a:spLocks noGrp="1"/>
          </p:cNvSpPr>
          <p:nvPr>
            <p:ph sz="quarter" idx="1"/>
          </p:nvPr>
        </p:nvSpPr>
        <p:spPr>
          <a:xfrm>
            <a:off x="457200" y="1600200"/>
            <a:ext cx="4038600" cy="21891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quarter" idx="2"/>
          </p:nvPr>
        </p:nvSpPr>
        <p:spPr>
          <a:xfrm>
            <a:off x="4648200" y="1600200"/>
            <a:ext cx="4038600" cy="21891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contenido"/>
          <p:cNvSpPr>
            <a:spLocks noGrp="1"/>
          </p:cNvSpPr>
          <p:nvPr>
            <p:ph sz="quarter" idx="3"/>
          </p:nvPr>
        </p:nvSpPr>
        <p:spPr>
          <a:xfrm>
            <a:off x="457200" y="3941763"/>
            <a:ext cx="4038600" cy="218916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6" name="5 Marcador de contenido"/>
          <p:cNvSpPr>
            <a:spLocks noGrp="1"/>
          </p:cNvSpPr>
          <p:nvPr>
            <p:ph sz="quarter" idx="4"/>
          </p:nvPr>
        </p:nvSpPr>
        <p:spPr>
          <a:xfrm>
            <a:off x="4648200" y="3941763"/>
            <a:ext cx="4038600" cy="218916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a:xfrm>
            <a:off x="457200" y="6243638"/>
            <a:ext cx="2133600" cy="457200"/>
          </a:xfrm>
        </p:spPr>
        <p:txBody>
          <a:bodyPr/>
          <a:lstStyle>
            <a:lvl1pPr>
              <a:defRPr/>
            </a:lvl1pPr>
          </a:lstStyle>
          <a:p>
            <a:endParaRPr lang="es-ES_tradnl" altLang="en-US"/>
          </a:p>
        </p:txBody>
      </p:sp>
      <p:sp>
        <p:nvSpPr>
          <p:cNvPr id="8" name="7 Marcador de pie de página"/>
          <p:cNvSpPr>
            <a:spLocks noGrp="1"/>
          </p:cNvSpPr>
          <p:nvPr>
            <p:ph type="ftr" sz="quarter" idx="11"/>
          </p:nvPr>
        </p:nvSpPr>
        <p:spPr>
          <a:xfrm>
            <a:off x="3124200" y="6248400"/>
            <a:ext cx="2895600" cy="457200"/>
          </a:xfrm>
        </p:spPr>
        <p:txBody>
          <a:bodyPr/>
          <a:lstStyle>
            <a:lvl1pPr>
              <a:defRPr/>
            </a:lvl1pPr>
          </a:lstStyle>
          <a:p>
            <a:endParaRPr lang="es-ES_tradnl" altLang="en-US"/>
          </a:p>
        </p:txBody>
      </p:sp>
      <p:sp>
        <p:nvSpPr>
          <p:cNvPr id="9" name="8 Marcador de número de diapositiva"/>
          <p:cNvSpPr>
            <a:spLocks noGrp="1"/>
          </p:cNvSpPr>
          <p:nvPr>
            <p:ph type="sldNum" sz="quarter" idx="12"/>
          </p:nvPr>
        </p:nvSpPr>
        <p:spPr>
          <a:xfrm>
            <a:off x="6553200" y="6243638"/>
            <a:ext cx="2133600" cy="457200"/>
          </a:xfrm>
        </p:spPr>
        <p:txBody>
          <a:bodyPr/>
          <a:lstStyle>
            <a:lvl1pPr>
              <a:defRPr/>
            </a:lvl1pPr>
          </a:lstStyle>
          <a:p>
            <a:fld id="{17790BAB-A77B-4BFC-9674-B902B875705B}" type="slidenum">
              <a:rPr lang="es-ES_tradnl" altLang="en-US"/>
              <a:pPr/>
              <a:t>‹Nº›</a:t>
            </a:fld>
            <a:endParaRPr lang="es-ES_tradnl" altLang="en-US"/>
          </a:p>
        </p:txBody>
      </p:sp>
    </p:spTree>
    <p:extLst>
      <p:ext uri="{BB962C8B-B14F-4D97-AF65-F5344CB8AC3E}">
        <p14:creationId xmlns:p14="http://schemas.microsoft.com/office/powerpoint/2010/main" xmlns="" val="1811609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5" name="4 Marcador de pie de página"/>
          <p:cNvSpPr>
            <a:spLocks noGrp="1"/>
          </p:cNvSpPr>
          <p:nvPr>
            <p:ph type="ftr" sz="quarter" idx="11"/>
          </p:nvPr>
        </p:nvSpPr>
        <p:spPr/>
        <p:txBody>
          <a:bodyPr/>
          <a:lstStyle/>
          <a:p>
            <a:endParaRPr lang="es-PE"/>
          </a:p>
        </p:txBody>
      </p:sp>
      <p:sp>
        <p:nvSpPr>
          <p:cNvPr id="6" name="5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7" name="6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8" name="7 Marcador de pie de página"/>
          <p:cNvSpPr>
            <a:spLocks noGrp="1"/>
          </p:cNvSpPr>
          <p:nvPr>
            <p:ph type="ftr" sz="quarter" idx="11"/>
          </p:nvPr>
        </p:nvSpPr>
        <p:spPr/>
        <p:txBody>
          <a:bodyPr/>
          <a:lstStyle/>
          <a:p>
            <a:endParaRPr lang="es-PE"/>
          </a:p>
        </p:txBody>
      </p:sp>
      <p:sp>
        <p:nvSpPr>
          <p:cNvPr id="9" name="8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E"/>
          </a:p>
        </p:txBody>
      </p:sp>
      <p:sp>
        <p:nvSpPr>
          <p:cNvPr id="3" name="2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4" name="3 Marcador de pie de página"/>
          <p:cNvSpPr>
            <a:spLocks noGrp="1"/>
          </p:cNvSpPr>
          <p:nvPr>
            <p:ph type="ftr" sz="quarter" idx="11"/>
          </p:nvPr>
        </p:nvSpPr>
        <p:spPr/>
        <p:txBody>
          <a:bodyPr/>
          <a:lstStyle/>
          <a:p>
            <a:endParaRPr lang="es-PE"/>
          </a:p>
        </p:txBody>
      </p:sp>
      <p:sp>
        <p:nvSpPr>
          <p:cNvPr id="5" name="4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3" name="2 Marcador de pie de página"/>
          <p:cNvSpPr>
            <a:spLocks noGrp="1"/>
          </p:cNvSpPr>
          <p:nvPr>
            <p:ph type="ftr" sz="quarter" idx="11"/>
          </p:nvPr>
        </p:nvSpPr>
        <p:spPr/>
        <p:txBody>
          <a:bodyPr/>
          <a:lstStyle/>
          <a:p>
            <a:endParaRPr lang="es-PE"/>
          </a:p>
        </p:txBody>
      </p:sp>
      <p:sp>
        <p:nvSpPr>
          <p:cNvPr id="4" name="3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502BAAC-9D9F-4124-9C5A-6AF6750B71E5}" type="datetimeFigureOut">
              <a:rPr lang="es-PE" smtClean="0"/>
              <a:pPr/>
              <a:t>26/09/2016</a:t>
            </a:fld>
            <a:endParaRPr lang="es-PE"/>
          </a:p>
        </p:txBody>
      </p:sp>
      <p:sp>
        <p:nvSpPr>
          <p:cNvPr id="6" name="5 Marcador de pie de página"/>
          <p:cNvSpPr>
            <a:spLocks noGrp="1"/>
          </p:cNvSpPr>
          <p:nvPr>
            <p:ph type="ftr" sz="quarter" idx="11"/>
          </p:nvPr>
        </p:nvSpPr>
        <p:spPr/>
        <p:txBody>
          <a:bodyPr/>
          <a:lstStyle/>
          <a:p>
            <a:endParaRPr lang="es-PE"/>
          </a:p>
        </p:txBody>
      </p:sp>
      <p:sp>
        <p:nvSpPr>
          <p:cNvPr id="7" name="6 Marcador de número de diapositiva"/>
          <p:cNvSpPr>
            <a:spLocks noGrp="1"/>
          </p:cNvSpPr>
          <p:nvPr>
            <p:ph type="sldNum" sz="quarter" idx="12"/>
          </p:nvPr>
        </p:nvSpPr>
        <p:spPr/>
        <p:txBody>
          <a:bodyPr/>
          <a:lstStyle/>
          <a:p>
            <a:fld id="{75205E87-C3F8-44F2-9822-77D09381887C}" type="slidenum">
              <a:rPr lang="es-PE" smtClean="0"/>
              <a:pPr/>
              <a:t>‹Nº›</a:t>
            </a:fld>
            <a:endParaRPr lang="es-P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2BAAC-9D9F-4124-9C5A-6AF6750B71E5}" type="datetimeFigureOut">
              <a:rPr lang="es-PE" smtClean="0"/>
              <a:pPr/>
              <a:t>26/09/2016</a:t>
            </a:fld>
            <a:endParaRPr lang="es-P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05E87-C3F8-44F2-9822-77D09381887C}" type="slidenum">
              <a:rPr lang="es-PE" smtClean="0"/>
              <a:pPr/>
              <a:t>‹Nº›</a:t>
            </a:fld>
            <a:endParaRPr lang="es-PE"/>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1.gi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82.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3.gi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gif"/></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3.bp.blogspot.com/_5yo1jA7fQTo/SNgnANqAs6I/AAAAAAAAAFE/YlgzrfXKeIc/s1600-h/enlaces007.gif" TargetMode="Externa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hyperlink" Target="http://2.bp.blogspot.com/_5yo1jA7fQTo/SNgnbBfPHwI/AAAAAAAAAFM/yeXxnwKBIfo/s1600-h/enlaces008.gif"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PE" smtClean="0"/>
              <a:t>Enlace iónico</a:t>
            </a:r>
            <a:endParaRPr lang="es-PE"/>
          </a:p>
        </p:txBody>
      </p:sp>
      <p:sp>
        <p:nvSpPr>
          <p:cNvPr id="3" name="2 Subtítulo"/>
          <p:cNvSpPr>
            <a:spLocks noGrp="1"/>
          </p:cNvSpPr>
          <p:nvPr>
            <p:ph type="subTitle" idx="1"/>
          </p:nvPr>
        </p:nvSpPr>
        <p:spPr/>
        <p:txBody>
          <a:bodyPr/>
          <a:lstStyle/>
          <a:p>
            <a:endParaRPr lang="es-PE"/>
          </a:p>
        </p:txBody>
      </p:sp>
    </p:spTree>
    <p:extLst>
      <p:ext uri="{BB962C8B-B14F-4D97-AF65-F5344CB8AC3E}">
        <p14:creationId xmlns:p14="http://schemas.microsoft.com/office/powerpoint/2010/main" xmlns="" val="3992159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260648"/>
            <a:ext cx="8640960" cy="64761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71220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3" name="2 Marcador de contenido"/>
          <p:cNvSpPr>
            <a:spLocks noGrp="1"/>
          </p:cNvSpPr>
          <p:nvPr>
            <p:ph idx="1"/>
          </p:nvPr>
        </p:nvSpPr>
        <p:spPr>
          <a:xfrm>
            <a:off x="457200" y="1752600"/>
            <a:ext cx="8291264" cy="4373563"/>
          </a:xfrm>
        </p:spPr>
        <p:txBody>
          <a:bodyPr/>
          <a:lstStyle/>
          <a:p>
            <a:endParaRPr lang="es-PE"/>
          </a:p>
        </p:txBody>
      </p:sp>
      <p:pic>
        <p:nvPicPr>
          <p:cNvPr id="1331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253"/>
          <a:stretch/>
        </p:blipFill>
        <p:spPr bwMode="auto">
          <a:xfrm>
            <a:off x="323528" y="1483063"/>
            <a:ext cx="8424936" cy="51099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smtClean="0">
                <a:solidFill>
                  <a:srgbClr val="370ADE"/>
                </a:solidFill>
              </a:rPr>
              <a:t>5) AX</a:t>
            </a:r>
            <a:r>
              <a:rPr lang="es-PE" b="1" baseline="-25000" dirty="0" smtClean="0">
                <a:solidFill>
                  <a:srgbClr val="370ADE"/>
                </a:solidFill>
              </a:rPr>
              <a:t>6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5</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4</a:t>
            </a:r>
            <a:r>
              <a:rPr lang="es-PE" b="1" dirty="0" smtClean="0">
                <a:solidFill>
                  <a:srgbClr val="370ADE"/>
                </a:solidFill>
              </a:rPr>
              <a:t>E</a:t>
            </a:r>
            <a:r>
              <a:rPr lang="es-PE" b="1" baseline="-25000" dirty="0" smtClean="0">
                <a:solidFill>
                  <a:srgbClr val="370ADE"/>
                </a:solidFill>
              </a:rPr>
              <a:t>2</a:t>
            </a:r>
            <a:endParaRPr lang="es-PE" b="1" baseline="-25000" dirty="0">
              <a:solidFill>
                <a:srgbClr val="370ADE"/>
              </a:solidFill>
            </a:endParaRPr>
          </a:p>
        </p:txBody>
      </p:sp>
    </p:spTree>
    <p:extLst>
      <p:ext uri="{BB962C8B-B14F-4D97-AF65-F5344CB8AC3E}">
        <p14:creationId xmlns:p14="http://schemas.microsoft.com/office/powerpoint/2010/main" xmlns="" val="16866648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3" name="2 Marcador de contenido"/>
          <p:cNvSpPr>
            <a:spLocks noGrp="1"/>
          </p:cNvSpPr>
          <p:nvPr>
            <p:ph idx="1"/>
          </p:nvPr>
        </p:nvSpPr>
        <p:spPr/>
        <p:txBody>
          <a:bodyPr/>
          <a:lstStyle/>
          <a:p>
            <a:endParaRPr lang="es-PE"/>
          </a:p>
        </p:txBody>
      </p:sp>
      <p:sp>
        <p:nvSpPr>
          <p:cNvPr id="7"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smtClean="0">
                <a:solidFill>
                  <a:srgbClr val="370ADE"/>
                </a:solidFill>
              </a:rPr>
              <a:t>5) AX</a:t>
            </a:r>
            <a:r>
              <a:rPr lang="es-PE" b="1" baseline="-25000" dirty="0" smtClean="0">
                <a:solidFill>
                  <a:srgbClr val="370ADE"/>
                </a:solidFill>
              </a:rPr>
              <a:t>6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5</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4</a:t>
            </a:r>
            <a:r>
              <a:rPr lang="es-PE" b="1" dirty="0" smtClean="0">
                <a:solidFill>
                  <a:srgbClr val="370ADE"/>
                </a:solidFill>
              </a:rPr>
              <a:t>E</a:t>
            </a:r>
            <a:r>
              <a:rPr lang="es-PE" b="1" baseline="-25000" dirty="0" smtClean="0">
                <a:solidFill>
                  <a:srgbClr val="370ADE"/>
                </a:solidFill>
              </a:rPr>
              <a:t>2</a:t>
            </a:r>
            <a:endParaRPr lang="es-PE" b="1" baseline="-25000" dirty="0">
              <a:solidFill>
                <a:srgbClr val="370ADE"/>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1505000"/>
            <a:ext cx="8572500" cy="50203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4721642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PE" cap="none" dirty="0"/>
              <a:t>U</a:t>
            </a:r>
            <a:r>
              <a:rPr lang="es-PE" cap="none" dirty="0" smtClean="0"/>
              <a:t>so de la teoría de RPECV para determinar la forma molecular</a:t>
            </a:r>
            <a:endParaRPr lang="es-PE" cap="none" dirty="0"/>
          </a:p>
        </p:txBody>
      </p:sp>
      <p:sp>
        <p:nvSpPr>
          <p:cNvPr id="3" name="2 Marcador de contenido"/>
          <p:cNvSpPr>
            <a:spLocks noGrp="1"/>
          </p:cNvSpPr>
          <p:nvPr>
            <p:ph idx="1"/>
          </p:nvPr>
        </p:nvSpPr>
        <p:spPr/>
        <p:txBody>
          <a:bodyPr/>
          <a:lstStyle/>
          <a:p>
            <a:endParaRPr lang="es-PE" dirty="0"/>
          </a:p>
        </p:txBody>
      </p:sp>
      <p:pic>
        <p:nvPicPr>
          <p:cNvPr id="1536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156"/>
          <a:stretch/>
        </p:blipFill>
        <p:spPr bwMode="auto">
          <a:xfrm>
            <a:off x="251520" y="1480708"/>
            <a:ext cx="8568952" cy="4784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63727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32656"/>
            <a:ext cx="8352928" cy="6466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545086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260647"/>
            <a:ext cx="8064896" cy="63367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485649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8420663" cy="6048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71851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t>Ejercicios</a:t>
            </a:r>
            <a:endParaRPr lang="es-PE"/>
          </a:p>
        </p:txBody>
      </p:sp>
      <p:sp>
        <p:nvSpPr>
          <p:cNvPr id="3" name="2 Marcador de contenido"/>
          <p:cNvSpPr>
            <a:spLocks noGrp="1"/>
          </p:cNvSpPr>
          <p:nvPr>
            <p:ph idx="1"/>
          </p:nvPr>
        </p:nvSpPr>
        <p:spPr/>
        <p:txBody>
          <a:bodyPr/>
          <a:lstStyle/>
          <a:p>
            <a:endParaRPr lang="es-PE"/>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772816"/>
            <a:ext cx="8135879" cy="41044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285560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238212"/>
            <a:ext cx="8260672" cy="1039427"/>
          </a:xfrm>
        </p:spPr>
        <p:txBody>
          <a:bodyPr/>
          <a:lstStyle/>
          <a:p>
            <a:r>
              <a:rPr lang="es-PE" smtClean="0"/>
              <a:t>Respuestas</a:t>
            </a:r>
            <a:endParaRPr lang="es-PE"/>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3568" y="1164937"/>
            <a:ext cx="7776864" cy="54005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940445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55576" y="548680"/>
            <a:ext cx="7682140" cy="5904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575054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32656"/>
            <a:ext cx="8244408" cy="633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54721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1124744"/>
            <a:ext cx="8568952" cy="55921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Rectángulo"/>
          <p:cNvSpPr/>
          <p:nvPr/>
        </p:nvSpPr>
        <p:spPr>
          <a:xfrm>
            <a:off x="429358" y="116632"/>
            <a:ext cx="8391114" cy="646331"/>
          </a:xfrm>
          <a:prstGeom prst="rect">
            <a:avLst/>
          </a:prstGeom>
          <a:solidFill>
            <a:schemeClr val="bg2">
              <a:lumMod val="75000"/>
            </a:schemeClr>
          </a:solidFill>
        </p:spPr>
        <p:txBody>
          <a:bodyPr wrap="square">
            <a:spAutoFit/>
          </a:bodyPr>
          <a:lstStyle/>
          <a:p>
            <a:pPr marL="2330450" indent="-2241550" algn="just"/>
            <a:r>
              <a:rPr lang="es-PE" b="1"/>
              <a:t>CARGA FORMAL = [N° electrones de valencia] – [N° electrones no </a:t>
            </a:r>
            <a:r>
              <a:rPr lang="es-PE" b="1" smtClean="0"/>
              <a:t>   enlazados</a:t>
            </a:r>
            <a:r>
              <a:rPr lang="es-PE" b="1"/>
              <a:t>] – [N° de enlaces que tiene el átomo]</a:t>
            </a:r>
            <a:endParaRPr lang="es-PE"/>
          </a:p>
        </p:txBody>
      </p:sp>
    </p:spTree>
    <p:extLst>
      <p:ext uri="{BB962C8B-B14F-4D97-AF65-F5344CB8AC3E}">
        <p14:creationId xmlns:p14="http://schemas.microsoft.com/office/powerpoint/2010/main" xmlns="" val="343770190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95288" y="404813"/>
            <a:ext cx="8748712" cy="576262"/>
          </a:xfrm>
        </p:spPr>
        <p:txBody>
          <a:bodyPr>
            <a:noAutofit/>
          </a:bodyPr>
          <a:lstStyle/>
          <a:p>
            <a:r>
              <a:rPr lang="es-ES_tradnl" sz="2400" dirty="0">
                <a:solidFill>
                  <a:srgbClr val="FF311B"/>
                </a:solidFill>
              </a:rPr>
              <a:t>Polaridad en moléculas covalentes. Momento dipolar.</a:t>
            </a:r>
          </a:p>
        </p:txBody>
      </p:sp>
      <p:sp>
        <p:nvSpPr>
          <p:cNvPr id="26627" name="Rectangle 3"/>
          <p:cNvSpPr>
            <a:spLocks noGrp="1" noChangeArrowheads="1"/>
          </p:cNvSpPr>
          <p:nvPr>
            <p:ph idx="1"/>
          </p:nvPr>
        </p:nvSpPr>
        <p:spPr>
          <a:xfrm>
            <a:off x="251520" y="1052736"/>
            <a:ext cx="8640960" cy="4103662"/>
          </a:xfrm>
          <a:solidFill>
            <a:schemeClr val="accent1">
              <a:lumMod val="20000"/>
              <a:lumOff val="80000"/>
            </a:schemeClr>
          </a:solidFill>
          <a:ln/>
          <a:extLst/>
        </p:spPr>
        <p:txBody>
          <a:bodyPr>
            <a:normAutofit/>
          </a:bodyPr>
          <a:lstStyle/>
          <a:p>
            <a:pPr algn="just">
              <a:lnSpc>
                <a:spcPct val="90000"/>
              </a:lnSpc>
            </a:pPr>
            <a:r>
              <a:rPr lang="es-ES_tradnl" sz="2100" dirty="0"/>
              <a:t>Cuando los átomos que forman la molécula tienen diferente electronegatividad, hay una distribución asimétrica del par de e</a:t>
            </a:r>
            <a:r>
              <a:rPr lang="es-ES_tradnl" sz="2100" baseline="30000" dirty="0"/>
              <a:t>-</a:t>
            </a:r>
            <a:r>
              <a:rPr lang="es-ES_tradnl" sz="2100" dirty="0"/>
              <a:t> compartidos, por lo que el enlace es </a:t>
            </a:r>
            <a:r>
              <a:rPr lang="es-ES_tradnl" sz="2100" b="1" dirty="0"/>
              <a:t>polar</a:t>
            </a:r>
            <a:r>
              <a:rPr lang="es-ES_tradnl" sz="2100" dirty="0"/>
              <a:t>.</a:t>
            </a:r>
          </a:p>
          <a:p>
            <a:pPr algn="just">
              <a:lnSpc>
                <a:spcPct val="90000"/>
              </a:lnSpc>
            </a:pPr>
            <a:r>
              <a:rPr lang="es-ES_tradnl" sz="2100" dirty="0"/>
              <a:t>En el átomo más electronegativo aparece una carga parcial negativa (</a:t>
            </a:r>
            <a:r>
              <a:rPr lang="el-GR" sz="2100" dirty="0">
                <a:cs typeface="Arial" charset="0"/>
              </a:rPr>
              <a:t>δ</a:t>
            </a:r>
            <a:r>
              <a:rPr lang="es-ES" sz="2100" baseline="30000" dirty="0">
                <a:cs typeface="Arial" charset="0"/>
              </a:rPr>
              <a:t>-</a:t>
            </a:r>
            <a:r>
              <a:rPr lang="es-ES" sz="2100" dirty="0">
                <a:cs typeface="Arial" charset="0"/>
              </a:rPr>
              <a:t>) y sobre el otro una carga parcial positiva (</a:t>
            </a:r>
            <a:r>
              <a:rPr lang="el-GR" sz="2100" dirty="0">
                <a:cs typeface="Arial" charset="0"/>
              </a:rPr>
              <a:t>δ</a:t>
            </a:r>
            <a:r>
              <a:rPr lang="es-ES" sz="2100" baseline="30000" dirty="0">
                <a:cs typeface="Arial" charset="0"/>
              </a:rPr>
              <a:t>+</a:t>
            </a:r>
            <a:r>
              <a:rPr lang="es-ES" sz="2100" dirty="0">
                <a:cs typeface="Arial" charset="0"/>
              </a:rPr>
              <a:t>) y por tanto se forma un dipolo.</a:t>
            </a:r>
          </a:p>
          <a:p>
            <a:pPr algn="ctr">
              <a:lnSpc>
                <a:spcPct val="90000"/>
              </a:lnSpc>
              <a:buFont typeface="Wingdings" pitchFamily="2" charset="2"/>
              <a:buNone/>
            </a:pPr>
            <a:r>
              <a:rPr lang="el-GR" sz="1300" dirty="0">
                <a:cs typeface="Arial" charset="0"/>
              </a:rPr>
              <a:t>δ</a:t>
            </a:r>
            <a:r>
              <a:rPr lang="es-ES" sz="1300" baseline="30000" dirty="0">
                <a:cs typeface="Arial" charset="0"/>
              </a:rPr>
              <a:t>+           </a:t>
            </a:r>
            <a:r>
              <a:rPr lang="es-ES" sz="1300" dirty="0">
                <a:cs typeface="Arial" charset="0"/>
              </a:rPr>
              <a:t> </a:t>
            </a:r>
            <a:r>
              <a:rPr lang="el-GR" sz="1300" dirty="0">
                <a:cs typeface="Arial" charset="0"/>
              </a:rPr>
              <a:t>δ</a:t>
            </a:r>
            <a:r>
              <a:rPr lang="es-ES" sz="1300" baseline="30000" dirty="0">
                <a:cs typeface="Arial" charset="0"/>
              </a:rPr>
              <a:t>-</a:t>
            </a:r>
            <a:endParaRPr lang="es-ES" sz="1300" dirty="0">
              <a:cs typeface="Arial" charset="0"/>
            </a:endParaRPr>
          </a:p>
          <a:p>
            <a:pPr algn="ctr">
              <a:lnSpc>
                <a:spcPct val="90000"/>
              </a:lnSpc>
              <a:buFont typeface="Wingdings" pitchFamily="2" charset="2"/>
              <a:buNone/>
            </a:pPr>
            <a:r>
              <a:rPr lang="es-ES" sz="2800" dirty="0">
                <a:cs typeface="Arial" charset="0"/>
              </a:rPr>
              <a:t>H - Cl</a:t>
            </a:r>
            <a:endParaRPr lang="el-GR" sz="2800" dirty="0">
              <a:cs typeface="Arial" charset="0"/>
            </a:endParaRPr>
          </a:p>
          <a:p>
            <a:pPr algn="just">
              <a:lnSpc>
                <a:spcPct val="90000"/>
              </a:lnSpc>
            </a:pPr>
            <a:r>
              <a:rPr lang="es-ES_tradnl" sz="2100" dirty="0"/>
              <a:t>Cada enlace tiene un momento dipolar “</a:t>
            </a:r>
            <a:r>
              <a:rPr lang="es-ES_tradnl" sz="2100" dirty="0">
                <a:solidFill>
                  <a:schemeClr val="tx2"/>
                </a:solidFill>
                <a:sym typeface="Symbol" pitchFamily="18" charset="2"/>
              </a:rPr>
              <a:t></a:t>
            </a:r>
            <a:r>
              <a:rPr lang="es-ES_tradnl" sz="2100" dirty="0">
                <a:sym typeface="Symbol" pitchFamily="18" charset="2"/>
              </a:rPr>
              <a:t>” </a:t>
            </a:r>
            <a:r>
              <a:rPr lang="es-ES_tradnl" sz="2100" dirty="0"/>
              <a:t>(magnitud vectorial que depende la diferencia de </a:t>
            </a:r>
            <a:r>
              <a:rPr lang="es-ES_tradnl" sz="2100" dirty="0">
                <a:sym typeface="Symbol" pitchFamily="18" charset="2"/>
              </a:rPr>
              <a:t> entre los átomos cuya dirección es la línea que une ambos átomos y cuyo sentido va del menos electronegativo al más electronegativo).</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635896" y="4831457"/>
            <a:ext cx="4536504" cy="20265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2573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 calcmode="lin" valueType="num">
                                      <p:cBhvr additive="base">
                                        <p:cTn id="7" dur="500" fill="hold"/>
                                        <p:tgtEl>
                                          <p:spTgt spid="266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27">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6627">
                                            <p:txEl>
                                              <p:pRg st="0" end="0"/>
                                            </p:txEl>
                                          </p:spTgt>
                                        </p:tgtEl>
                                        <p:attrNameLst>
                                          <p:attrName>ppt_c</p:attrName>
                                        </p:attrNameLst>
                                      </p:cBhvr>
                                      <p:to>
                                        <a:schemeClr val="folHlink"/>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627">
                                            <p:txEl>
                                              <p:pRg st="1" end="1"/>
                                            </p:txEl>
                                          </p:spTgt>
                                        </p:tgtEl>
                                        <p:attrNameLst>
                                          <p:attrName>style.visibility</p:attrName>
                                        </p:attrNameLst>
                                      </p:cBhvr>
                                      <p:to>
                                        <p:strVal val="visible"/>
                                      </p:to>
                                    </p:set>
                                    <p:anim calcmode="lin" valueType="num">
                                      <p:cBhvr additive="base">
                                        <p:cTn id="13" dur="500" fill="hold"/>
                                        <p:tgtEl>
                                          <p:spTgt spid="266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6627">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6627">
                                            <p:txEl>
                                              <p:pRg st="1" end="1"/>
                                            </p:txEl>
                                          </p:spTgt>
                                        </p:tgtEl>
                                        <p:attrNameLst>
                                          <p:attrName>ppt_c</p:attrName>
                                        </p:attrNameLst>
                                      </p:cBhvr>
                                      <p:to>
                                        <a:schemeClr val="folHlink"/>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6627">
                                            <p:txEl>
                                              <p:pRg st="2" end="2"/>
                                            </p:txEl>
                                          </p:spTgt>
                                        </p:tgtEl>
                                        <p:attrNameLst>
                                          <p:attrName>style.visibility</p:attrName>
                                        </p:attrNameLst>
                                      </p:cBhvr>
                                      <p:to>
                                        <p:strVal val="visible"/>
                                      </p:to>
                                    </p:set>
                                    <p:anim calcmode="lin" valueType="num">
                                      <p:cBhvr additive="base">
                                        <p:cTn id="19" dur="500" fill="hold"/>
                                        <p:tgtEl>
                                          <p:spTgt spid="266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6627">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6627">
                                            <p:txEl>
                                              <p:pRg st="2" end="2"/>
                                            </p:txEl>
                                          </p:spTgt>
                                        </p:tgtEl>
                                        <p:attrNameLst>
                                          <p:attrName>ppt_c</p:attrName>
                                        </p:attrNameLst>
                                      </p:cBhvr>
                                      <p:to>
                                        <a:schemeClr val="folHlink"/>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6627">
                                            <p:txEl>
                                              <p:pRg st="3" end="3"/>
                                            </p:txEl>
                                          </p:spTgt>
                                        </p:tgtEl>
                                        <p:attrNameLst>
                                          <p:attrName>style.visibility</p:attrName>
                                        </p:attrNameLst>
                                      </p:cBhvr>
                                      <p:to>
                                        <p:strVal val="visible"/>
                                      </p:to>
                                    </p:set>
                                    <p:anim calcmode="lin" valueType="num">
                                      <p:cBhvr additive="base">
                                        <p:cTn id="25" dur="500" fill="hold"/>
                                        <p:tgtEl>
                                          <p:spTgt spid="266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6627">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6627">
                                            <p:txEl>
                                              <p:pRg st="3" end="3"/>
                                            </p:txEl>
                                          </p:spTgt>
                                        </p:tgtEl>
                                        <p:attrNameLst>
                                          <p:attrName>ppt_c</p:attrName>
                                        </p:attrNameLst>
                                      </p:cBhvr>
                                      <p:to>
                                        <a:schemeClr val="folHlink"/>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6627">
                                            <p:txEl>
                                              <p:pRg st="4" end="4"/>
                                            </p:txEl>
                                          </p:spTgt>
                                        </p:tgtEl>
                                        <p:attrNameLst>
                                          <p:attrName>style.visibility</p:attrName>
                                        </p:attrNameLst>
                                      </p:cBhvr>
                                      <p:to>
                                        <p:strVal val="visible"/>
                                      </p:to>
                                    </p:set>
                                    <p:anim calcmode="lin" valueType="num">
                                      <p:cBhvr additive="base">
                                        <p:cTn id="31" dur="500" fill="hold"/>
                                        <p:tgtEl>
                                          <p:spTgt spid="2662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62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71500" y="277813"/>
            <a:ext cx="7993063" cy="704850"/>
          </a:xfrm>
        </p:spPr>
        <p:txBody>
          <a:bodyPr>
            <a:normAutofit fontScale="90000"/>
          </a:bodyPr>
          <a:lstStyle/>
          <a:p>
            <a:r>
              <a:rPr lang="es-ES_tradnl" dirty="0">
                <a:solidFill>
                  <a:srgbClr val="FF311B"/>
                </a:solidFill>
              </a:rPr>
              <a:t>Momento </a:t>
            </a:r>
            <a:r>
              <a:rPr lang="es-ES_tradnl" dirty="0" smtClean="0">
                <a:solidFill>
                  <a:srgbClr val="FF311B"/>
                </a:solidFill>
              </a:rPr>
              <a:t>dipolar</a:t>
            </a:r>
            <a:endParaRPr lang="es-ES_tradnl" dirty="0">
              <a:solidFill>
                <a:srgbClr val="FF311B"/>
              </a:solidFill>
            </a:endParaRPr>
          </a:p>
        </p:txBody>
      </p:sp>
      <p:sp>
        <p:nvSpPr>
          <p:cNvPr id="27651" name="Rectangle 3"/>
          <p:cNvSpPr>
            <a:spLocks noGrp="1" noChangeArrowheads="1"/>
          </p:cNvSpPr>
          <p:nvPr>
            <p:ph idx="1"/>
          </p:nvPr>
        </p:nvSpPr>
        <p:spPr>
          <a:xfrm>
            <a:off x="395288" y="1196975"/>
            <a:ext cx="8353425" cy="4114800"/>
          </a:xfrm>
        </p:spPr>
        <p:txBody>
          <a:bodyPr/>
          <a:lstStyle/>
          <a:p>
            <a:r>
              <a:rPr lang="es-ES_tradnl" sz="2600" dirty="0">
                <a:sym typeface="Symbol" pitchFamily="18" charset="2"/>
              </a:rPr>
              <a:t>Dependiendo de cómo sea  </a:t>
            </a:r>
            <a:r>
              <a:rPr lang="es-ES_tradnl" sz="2600" dirty="0">
                <a:solidFill>
                  <a:schemeClr val="tx2"/>
                </a:solidFill>
                <a:sym typeface="Symbol" pitchFamily="18" charset="2"/>
              </a:rPr>
              <a:t></a:t>
            </a:r>
            <a:r>
              <a:rPr lang="es-ES_tradnl" sz="2600" dirty="0">
                <a:sym typeface="Symbol" pitchFamily="18" charset="2"/>
              </a:rPr>
              <a:t> de los enlaces que forman una molécula, éstas se clasifican en:</a:t>
            </a:r>
          </a:p>
          <a:p>
            <a:r>
              <a:rPr lang="es-ES_tradnl" sz="2600" b="1" dirty="0">
                <a:solidFill>
                  <a:schemeClr val="tx2"/>
                </a:solidFill>
                <a:effectLst>
                  <a:outerShdw blurRad="38100" dist="38100" dir="2700000" algn="tl">
                    <a:srgbClr val="C0C0C0"/>
                  </a:outerShdw>
                </a:effectLst>
                <a:sym typeface="Symbol" pitchFamily="18" charset="2"/>
              </a:rPr>
              <a:t>Moléculas polares</a:t>
            </a:r>
            <a:r>
              <a:rPr lang="es-ES_tradnl" sz="2600" b="1" dirty="0">
                <a:effectLst>
                  <a:outerShdw blurRad="38100" dist="38100" dir="2700000" algn="tl">
                    <a:srgbClr val="C0C0C0"/>
                  </a:outerShdw>
                </a:effectLst>
                <a:sym typeface="Symbol" pitchFamily="18" charset="2"/>
              </a:rPr>
              <a:t>.</a:t>
            </a:r>
            <a:r>
              <a:rPr lang="es-ES_tradnl" sz="2600" dirty="0">
                <a:sym typeface="Symbol" pitchFamily="18" charset="2"/>
              </a:rPr>
              <a:t> Tienen  </a:t>
            </a:r>
            <a:r>
              <a:rPr lang="es-ES_tradnl" sz="2600" dirty="0">
                <a:solidFill>
                  <a:schemeClr val="tx2"/>
                </a:solidFill>
                <a:sym typeface="Symbol" pitchFamily="18" charset="2"/>
              </a:rPr>
              <a:t></a:t>
            </a:r>
            <a:r>
              <a:rPr lang="es-ES_tradnl" sz="2600" dirty="0">
                <a:sym typeface="Symbol" pitchFamily="18" charset="2"/>
              </a:rPr>
              <a:t> </a:t>
            </a:r>
            <a:r>
              <a:rPr lang="es-ES_tradnl" sz="2600" b="1" dirty="0">
                <a:solidFill>
                  <a:srgbClr val="370ADE"/>
                </a:solidFill>
                <a:sym typeface="Symbol" pitchFamily="18" charset="2"/>
              </a:rPr>
              <a:t>no nulo</a:t>
            </a:r>
            <a:r>
              <a:rPr lang="es-ES_tradnl" sz="2600" dirty="0">
                <a:sym typeface="Symbol" pitchFamily="18" charset="2"/>
              </a:rPr>
              <a:t>:</a:t>
            </a:r>
          </a:p>
          <a:p>
            <a:pPr lvl="1"/>
            <a:r>
              <a:rPr lang="es-ES_tradnl" sz="2200" dirty="0">
                <a:sym typeface="Symbol" pitchFamily="18" charset="2"/>
              </a:rPr>
              <a:t>Moléculas con un sólo enlace covalente. </a:t>
            </a:r>
            <a:r>
              <a:rPr lang="es-ES_tradnl" sz="2200" dirty="0" err="1">
                <a:sym typeface="Symbol" pitchFamily="18" charset="2"/>
              </a:rPr>
              <a:t>Ej</a:t>
            </a:r>
            <a:r>
              <a:rPr lang="es-ES_tradnl" sz="2200" dirty="0">
                <a:sym typeface="Symbol" pitchFamily="18" charset="2"/>
              </a:rPr>
              <a:t>: </a:t>
            </a:r>
            <a:r>
              <a:rPr lang="es-ES_tradnl" sz="2200" dirty="0" err="1">
                <a:sym typeface="Symbol" pitchFamily="18" charset="2"/>
              </a:rPr>
              <a:t>HCl</a:t>
            </a:r>
            <a:r>
              <a:rPr lang="es-ES_tradnl" sz="2200" dirty="0">
                <a:sym typeface="Symbol" pitchFamily="18" charset="2"/>
              </a:rPr>
              <a:t>.</a:t>
            </a:r>
          </a:p>
          <a:p>
            <a:pPr lvl="1"/>
            <a:r>
              <a:rPr lang="es-ES_tradnl" sz="2200" dirty="0">
                <a:sym typeface="Symbol" pitchFamily="18" charset="2"/>
              </a:rPr>
              <a:t>Moléculas angulares, piramidales, .... </a:t>
            </a:r>
            <a:r>
              <a:rPr lang="es-ES_tradnl" sz="2200" dirty="0" err="1">
                <a:sym typeface="Symbol" pitchFamily="18" charset="2"/>
              </a:rPr>
              <a:t>Ej</a:t>
            </a:r>
            <a:r>
              <a:rPr lang="es-ES_tradnl" sz="2200" dirty="0">
                <a:sym typeface="Symbol" pitchFamily="18" charset="2"/>
              </a:rPr>
              <a:t>: H</a:t>
            </a:r>
            <a:r>
              <a:rPr lang="es-ES_tradnl" sz="2200" baseline="-25000" dirty="0">
                <a:sym typeface="Symbol" pitchFamily="18" charset="2"/>
              </a:rPr>
              <a:t>2</a:t>
            </a:r>
            <a:r>
              <a:rPr lang="es-ES_tradnl" sz="2200" dirty="0">
                <a:sym typeface="Symbol" pitchFamily="18" charset="2"/>
              </a:rPr>
              <a:t>O, NH</a:t>
            </a:r>
            <a:r>
              <a:rPr lang="es-ES_tradnl" sz="2200" baseline="-25000" dirty="0">
                <a:sym typeface="Symbol" pitchFamily="18" charset="2"/>
              </a:rPr>
              <a:t>3</a:t>
            </a:r>
            <a:r>
              <a:rPr lang="es-ES_tradnl" sz="2200" dirty="0">
                <a:sym typeface="Symbol" pitchFamily="18" charset="2"/>
              </a:rPr>
              <a:t>.</a:t>
            </a:r>
          </a:p>
          <a:p>
            <a:r>
              <a:rPr lang="es-ES_tradnl" sz="2600" b="1" dirty="0">
                <a:solidFill>
                  <a:schemeClr val="tx2"/>
                </a:solidFill>
                <a:effectLst>
                  <a:outerShdw blurRad="38100" dist="38100" dir="2700000" algn="tl">
                    <a:srgbClr val="C0C0C0"/>
                  </a:outerShdw>
                </a:effectLst>
                <a:sym typeface="Symbol" pitchFamily="18" charset="2"/>
              </a:rPr>
              <a:t>Moléculas apolares</a:t>
            </a:r>
            <a:r>
              <a:rPr lang="es-ES_tradnl" sz="2600" dirty="0">
                <a:sym typeface="Symbol" pitchFamily="18" charset="2"/>
              </a:rPr>
              <a:t>. Tienen  </a:t>
            </a:r>
            <a:r>
              <a:rPr lang="es-ES_tradnl" sz="2600" dirty="0">
                <a:solidFill>
                  <a:schemeClr val="tx2"/>
                </a:solidFill>
                <a:sym typeface="Symbol" pitchFamily="18" charset="2"/>
              </a:rPr>
              <a:t></a:t>
            </a:r>
            <a:r>
              <a:rPr lang="es-ES_tradnl" sz="2600" dirty="0">
                <a:sym typeface="Symbol" pitchFamily="18" charset="2"/>
              </a:rPr>
              <a:t> </a:t>
            </a:r>
            <a:r>
              <a:rPr lang="es-ES_tradnl" sz="2600" b="1" dirty="0">
                <a:solidFill>
                  <a:srgbClr val="370ADE"/>
                </a:solidFill>
                <a:sym typeface="Symbol" pitchFamily="18" charset="2"/>
              </a:rPr>
              <a:t>nulo</a:t>
            </a:r>
            <a:r>
              <a:rPr lang="es-ES_tradnl" sz="2600" dirty="0">
                <a:sym typeface="Symbol" pitchFamily="18" charset="2"/>
              </a:rPr>
              <a:t>:</a:t>
            </a:r>
          </a:p>
          <a:p>
            <a:pPr lvl="1"/>
            <a:r>
              <a:rPr lang="es-ES_tradnl" sz="2200" dirty="0">
                <a:sym typeface="Symbol" pitchFamily="18" charset="2"/>
              </a:rPr>
              <a:t>Moléculas con enlaces apolares. </a:t>
            </a:r>
            <a:r>
              <a:rPr lang="es-ES_tradnl" sz="2200" dirty="0" err="1">
                <a:sym typeface="Symbol" pitchFamily="18" charset="2"/>
              </a:rPr>
              <a:t>Ej</a:t>
            </a:r>
            <a:r>
              <a:rPr lang="es-ES_tradnl" sz="2200" dirty="0">
                <a:sym typeface="Symbol" pitchFamily="18" charset="2"/>
              </a:rPr>
              <a:t>: H</a:t>
            </a:r>
            <a:r>
              <a:rPr lang="es-ES_tradnl" sz="2200" baseline="-25000" dirty="0">
                <a:sym typeface="Symbol" pitchFamily="18" charset="2"/>
              </a:rPr>
              <a:t>2</a:t>
            </a:r>
            <a:r>
              <a:rPr lang="es-ES_tradnl" sz="2200" dirty="0">
                <a:sym typeface="Symbol" pitchFamily="18" charset="2"/>
              </a:rPr>
              <a:t>, Cl</a:t>
            </a:r>
            <a:r>
              <a:rPr lang="es-ES_tradnl" sz="2200" baseline="-25000" dirty="0">
                <a:sym typeface="Symbol" pitchFamily="18" charset="2"/>
              </a:rPr>
              <a:t>2</a:t>
            </a:r>
            <a:r>
              <a:rPr lang="es-ES_tradnl" sz="2200" dirty="0">
                <a:sym typeface="Symbol" pitchFamily="18" charset="2"/>
              </a:rPr>
              <a:t>.</a:t>
            </a:r>
          </a:p>
          <a:p>
            <a:pPr lvl="1"/>
            <a:r>
              <a:rPr lang="es-ES_tradnl" sz="2200" dirty="0">
                <a:sym typeface="Symbol" pitchFamily="18" charset="2"/>
              </a:rPr>
              <a:t> </a:t>
            </a:r>
            <a:r>
              <a:rPr lang="es-ES_tradnl" sz="2200" dirty="0">
                <a:solidFill>
                  <a:schemeClr val="tx2"/>
                </a:solidFill>
                <a:sym typeface="Symbol" pitchFamily="18" charset="2"/>
              </a:rPr>
              <a:t></a:t>
            </a:r>
            <a:r>
              <a:rPr lang="es-ES_tradnl" sz="2200" dirty="0">
                <a:sym typeface="Symbol" pitchFamily="18" charset="2"/>
              </a:rPr>
              <a:t> = 0. </a:t>
            </a:r>
            <a:r>
              <a:rPr lang="es-ES_tradnl" sz="2200" dirty="0" err="1">
                <a:sym typeface="Symbol" pitchFamily="18" charset="2"/>
              </a:rPr>
              <a:t>Ej</a:t>
            </a:r>
            <a:r>
              <a:rPr lang="es-ES_tradnl" sz="2200" dirty="0">
                <a:sym typeface="Symbol" pitchFamily="18" charset="2"/>
              </a:rPr>
              <a:t>: CH</a:t>
            </a:r>
            <a:r>
              <a:rPr lang="es-ES_tradnl" sz="2200" baseline="-25000" dirty="0">
                <a:sym typeface="Symbol" pitchFamily="18" charset="2"/>
              </a:rPr>
              <a:t>4</a:t>
            </a:r>
            <a:r>
              <a:rPr lang="es-ES_tradnl" sz="2200" dirty="0">
                <a:sym typeface="Symbol" pitchFamily="18" charset="2"/>
              </a:rPr>
              <a:t>, CO</a:t>
            </a:r>
            <a:r>
              <a:rPr lang="es-ES_tradnl" sz="2200" baseline="-25000" dirty="0">
                <a:sym typeface="Symbol" pitchFamily="18" charset="2"/>
              </a:rPr>
              <a:t>2</a:t>
            </a:r>
            <a:r>
              <a:rPr lang="es-ES_tradnl" sz="2200" dirty="0">
                <a:sym typeface="Symbol" pitchFamily="18" charset="2"/>
              </a:rPr>
              <a:t>.</a:t>
            </a:r>
          </a:p>
          <a:p>
            <a:endParaRPr lang="es-ES_tradnl" sz="2600" dirty="0"/>
          </a:p>
        </p:txBody>
      </p:sp>
      <p:sp>
        <p:nvSpPr>
          <p:cNvPr id="27652" name="Line 4"/>
          <p:cNvSpPr>
            <a:spLocks noChangeShapeType="1"/>
          </p:cNvSpPr>
          <p:nvPr/>
        </p:nvSpPr>
        <p:spPr bwMode="auto">
          <a:xfrm>
            <a:off x="5657660" y="1340768"/>
            <a:ext cx="2286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p>
        </p:txBody>
      </p:sp>
    </p:spTree>
    <p:extLst>
      <p:ext uri="{BB962C8B-B14F-4D97-AF65-F5344CB8AC3E}">
        <p14:creationId xmlns:p14="http://schemas.microsoft.com/office/powerpoint/2010/main" xmlns="" val="720594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0" end="0"/>
                                            </p:txEl>
                                          </p:spTgt>
                                        </p:tgtEl>
                                        <p:attrNameLst>
                                          <p:attrName>ppt_c</p:attrName>
                                        </p:attrNameLst>
                                      </p:cBhvr>
                                      <p:to>
                                        <a:schemeClr val="folHlink"/>
                                      </p:to>
                                    </p:animClr>
                                  </p:subTnLst>
                                </p:cTn>
                              </p:par>
                              <p:par>
                                <p:cTn id="9" presetID="2" presetClass="entr" presetSubtype="8" fill="hold" grpId="0" nodeType="withEffect">
                                  <p:stCondLst>
                                    <p:cond delay="0"/>
                                  </p:stCondLst>
                                  <p:childTnLst>
                                    <p:set>
                                      <p:cBhvr>
                                        <p:cTn id="10" dur="1" fill="hold">
                                          <p:stCondLst>
                                            <p:cond delay="0"/>
                                          </p:stCondLst>
                                        </p:cTn>
                                        <p:tgtEl>
                                          <p:spTgt spid="27652"/>
                                        </p:tgtEl>
                                        <p:attrNameLst>
                                          <p:attrName>style.visibility</p:attrName>
                                        </p:attrNameLst>
                                      </p:cBhvr>
                                      <p:to>
                                        <p:strVal val="visible"/>
                                      </p:to>
                                    </p:set>
                                    <p:anim calcmode="lin" valueType="num">
                                      <p:cBhvr additive="base">
                                        <p:cTn id="11" dur="500" fill="hold"/>
                                        <p:tgtEl>
                                          <p:spTgt spid="27652"/>
                                        </p:tgtEl>
                                        <p:attrNameLst>
                                          <p:attrName>ppt_x</p:attrName>
                                        </p:attrNameLst>
                                      </p:cBhvr>
                                      <p:tavLst>
                                        <p:tav tm="0">
                                          <p:val>
                                            <p:strVal val="0-#ppt_w/2"/>
                                          </p:val>
                                        </p:tav>
                                        <p:tav tm="100000">
                                          <p:val>
                                            <p:strVal val="#ppt_x"/>
                                          </p:val>
                                        </p:tav>
                                      </p:tavLst>
                                    </p:anim>
                                    <p:anim calcmode="lin" valueType="num">
                                      <p:cBhvr additive="base">
                                        <p:cTn id="12" dur="500" fill="hold"/>
                                        <p:tgtEl>
                                          <p:spTgt spid="2765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7651">
                                            <p:txEl>
                                              <p:pRg st="1" end="1"/>
                                            </p:txEl>
                                          </p:spTgt>
                                        </p:tgtEl>
                                        <p:attrNameLst>
                                          <p:attrName>style.visibility</p:attrName>
                                        </p:attrNameLst>
                                      </p:cBhvr>
                                      <p:to>
                                        <p:strVal val="visible"/>
                                      </p:to>
                                    </p:set>
                                    <p:anim calcmode="lin" valueType="num">
                                      <p:cBhvr additive="base">
                                        <p:cTn id="17"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7651">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1" end="1"/>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7651">
                                            <p:txEl>
                                              <p:pRg st="2" end="2"/>
                                            </p:txEl>
                                          </p:spTgt>
                                        </p:tgtEl>
                                        <p:attrNameLst>
                                          <p:attrName>style.visibility</p:attrName>
                                        </p:attrNameLst>
                                      </p:cBhvr>
                                      <p:to>
                                        <p:strVal val="visible"/>
                                      </p:to>
                                    </p:set>
                                    <p:anim calcmode="lin" valueType="num">
                                      <p:cBhvr additive="base">
                                        <p:cTn id="23"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7651">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2" end="2"/>
                                            </p:txEl>
                                          </p:spTgt>
                                        </p:tgtEl>
                                        <p:attrNameLst>
                                          <p:attrName>ppt_c</p:attrName>
                                        </p:attrNameLst>
                                      </p:cBhvr>
                                      <p:to>
                                        <a:schemeClr val="folHlink"/>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7651">
                                            <p:txEl>
                                              <p:pRg st="3" end="3"/>
                                            </p:txEl>
                                          </p:spTgt>
                                        </p:tgtEl>
                                        <p:attrNameLst>
                                          <p:attrName>style.visibility</p:attrName>
                                        </p:attrNameLst>
                                      </p:cBhvr>
                                      <p:to>
                                        <p:strVal val="visible"/>
                                      </p:to>
                                    </p:set>
                                    <p:anim calcmode="lin" valueType="num">
                                      <p:cBhvr additive="base">
                                        <p:cTn id="29" dur="500" fill="hold"/>
                                        <p:tgtEl>
                                          <p:spTgt spid="27651">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7651">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3" end="3"/>
                                            </p:txEl>
                                          </p:spTgt>
                                        </p:tgtEl>
                                        <p:attrNameLst>
                                          <p:attrName>ppt_c</p:attrName>
                                        </p:attrNameLst>
                                      </p:cBhvr>
                                      <p:to>
                                        <a:schemeClr val="folHlink"/>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7651">
                                            <p:txEl>
                                              <p:pRg st="4" end="4"/>
                                            </p:txEl>
                                          </p:spTgt>
                                        </p:tgtEl>
                                        <p:attrNameLst>
                                          <p:attrName>style.visibility</p:attrName>
                                        </p:attrNameLst>
                                      </p:cBhvr>
                                      <p:to>
                                        <p:strVal val="visible"/>
                                      </p:to>
                                    </p:set>
                                    <p:anim calcmode="lin" valueType="num">
                                      <p:cBhvr additive="base">
                                        <p:cTn id="35" dur="500" fill="hold"/>
                                        <p:tgtEl>
                                          <p:spTgt spid="27651">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7651">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4" end="4"/>
                                            </p:txEl>
                                          </p:spTgt>
                                        </p:tgtEl>
                                        <p:attrNameLst>
                                          <p:attrName>ppt_c</p:attrName>
                                        </p:attrNameLst>
                                      </p:cBhvr>
                                      <p:to>
                                        <a:schemeClr val="folHlink"/>
                                      </p:to>
                                    </p:animClr>
                                  </p:sub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7651">
                                            <p:txEl>
                                              <p:pRg st="5" end="5"/>
                                            </p:txEl>
                                          </p:spTgt>
                                        </p:tgtEl>
                                        <p:attrNameLst>
                                          <p:attrName>style.visibility</p:attrName>
                                        </p:attrNameLst>
                                      </p:cBhvr>
                                      <p:to>
                                        <p:strVal val="visible"/>
                                      </p:to>
                                    </p:set>
                                    <p:anim calcmode="lin" valueType="num">
                                      <p:cBhvr additive="base">
                                        <p:cTn id="41" dur="500" fill="hold"/>
                                        <p:tgtEl>
                                          <p:spTgt spid="27651">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7651">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5" end="5"/>
                                            </p:txEl>
                                          </p:spTgt>
                                        </p:tgtEl>
                                        <p:attrNameLst>
                                          <p:attrName>ppt_c</p:attrName>
                                        </p:attrNameLst>
                                      </p:cBhvr>
                                      <p:to>
                                        <a:schemeClr val="folHlink"/>
                                      </p:to>
                                    </p:animClr>
                                  </p:sub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7651">
                                            <p:txEl>
                                              <p:pRg st="6" end="6"/>
                                            </p:txEl>
                                          </p:spTgt>
                                        </p:tgtEl>
                                        <p:attrNameLst>
                                          <p:attrName>style.visibility</p:attrName>
                                        </p:attrNameLst>
                                      </p:cBhvr>
                                      <p:to>
                                        <p:strVal val="visible"/>
                                      </p:to>
                                    </p:set>
                                    <p:anim calcmode="lin" valueType="num">
                                      <p:cBhvr additive="base">
                                        <p:cTn id="47" dur="500" fill="hold"/>
                                        <p:tgtEl>
                                          <p:spTgt spid="27651">
                                            <p:txEl>
                                              <p:pRg st="6" end="6"/>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27651">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27651">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P spid="2765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solidFill>
                  <a:srgbClr val="370ADE"/>
                </a:solidFill>
              </a:rPr>
              <a:t>Momento dipolar: µ </a:t>
            </a:r>
            <a:endParaRPr lang="es-PE"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2150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4779"/>
          <a:stretch/>
        </p:blipFill>
        <p:spPr bwMode="auto">
          <a:xfrm>
            <a:off x="312863" y="1484784"/>
            <a:ext cx="8567119" cy="4441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797745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90" y="116632"/>
            <a:ext cx="9047286" cy="50405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4941168"/>
            <a:ext cx="9036496" cy="18446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027736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4" name="Picture 1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7" y="1628800"/>
            <a:ext cx="4188773" cy="3312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76056" y="1628800"/>
            <a:ext cx="3825785" cy="33123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860367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332656"/>
            <a:ext cx="8753584" cy="5976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649447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404664"/>
            <a:ext cx="7848872" cy="6406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611487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260648"/>
            <a:ext cx="8604298" cy="58326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62565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6814" y="476672"/>
            <a:ext cx="8430571" cy="59766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781689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PE" b="1" smtClean="0"/>
              <a:t>Enlace covalente: Hibridación</a:t>
            </a:r>
            <a:endParaRPr lang="es-PE" b="1"/>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7" y="1700808"/>
            <a:ext cx="8485387" cy="1800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8210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19" y="332656"/>
            <a:ext cx="8559833" cy="5616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085273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a:xfrm>
            <a:off x="446856" y="1772816"/>
            <a:ext cx="8229600" cy="4373563"/>
          </a:xfrm>
        </p:spPr>
        <p:txBody>
          <a:bodyPr/>
          <a:lstStyle/>
          <a:p>
            <a:endParaRPr lang="es-PE"/>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4484"/>
          <a:stretch/>
        </p:blipFill>
        <p:spPr bwMode="auto">
          <a:xfrm>
            <a:off x="179512" y="404664"/>
            <a:ext cx="8784976" cy="4710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9512" y="5103853"/>
            <a:ext cx="8784976" cy="1628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928156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28600" y="228600"/>
            <a:ext cx="8375650" cy="536575"/>
          </a:xfrm>
        </p:spPr>
        <p:txBody>
          <a:bodyPr>
            <a:normAutofit fontScale="90000"/>
          </a:bodyPr>
          <a:lstStyle/>
          <a:p>
            <a:r>
              <a:rPr lang="es-ES_tradnl" sz="3200" b="1">
                <a:solidFill>
                  <a:srgbClr val="FF311B"/>
                </a:solidFill>
              </a:rPr>
              <a:t>Teoría del enlace de valencia (E.V.)</a:t>
            </a:r>
          </a:p>
        </p:txBody>
      </p:sp>
      <p:sp>
        <p:nvSpPr>
          <p:cNvPr id="28675" name="Rectangle 3"/>
          <p:cNvSpPr>
            <a:spLocks noGrp="1" noChangeArrowheads="1"/>
          </p:cNvSpPr>
          <p:nvPr>
            <p:ph idx="1"/>
          </p:nvPr>
        </p:nvSpPr>
        <p:spPr>
          <a:xfrm>
            <a:off x="323528" y="1196752"/>
            <a:ext cx="8458200" cy="5257800"/>
          </a:xfrm>
        </p:spPr>
        <p:txBody>
          <a:bodyPr/>
          <a:lstStyle/>
          <a:p>
            <a:pPr algn="just">
              <a:lnSpc>
                <a:spcPct val="90000"/>
              </a:lnSpc>
            </a:pPr>
            <a:r>
              <a:rPr lang="es-ES_tradnl"/>
              <a:t>Se basa en la suposición de que los enlaces covalentes se producen por solapamiento (superposición) de los orbitales atómicos de distintos átomos y emparejamiento de los e</a:t>
            </a:r>
            <a:r>
              <a:rPr lang="es-ES_tradnl" baseline="30000"/>
              <a:t>–</a:t>
            </a:r>
            <a:r>
              <a:rPr lang="es-ES_tradnl"/>
              <a:t> de orbitales semiocupados.</a:t>
            </a:r>
          </a:p>
          <a:p>
            <a:pPr algn="just">
              <a:lnSpc>
                <a:spcPct val="90000"/>
              </a:lnSpc>
            </a:pPr>
            <a:r>
              <a:rPr lang="es-ES_tradnl"/>
              <a:t>Así, 2 átomos de H (1s</a:t>
            </a:r>
            <a:r>
              <a:rPr lang="es-ES_tradnl" baseline="30000"/>
              <a:t>1</a:t>
            </a:r>
            <a:r>
              <a:rPr lang="es-ES_tradnl"/>
              <a:t>) tienen cada uno 1 e</a:t>
            </a:r>
            <a:r>
              <a:rPr lang="es-ES_tradnl" baseline="30000"/>
              <a:t>– </a:t>
            </a:r>
            <a:r>
              <a:rPr lang="es-ES_tradnl"/>
              <a:t>desapareado en un orbital “s” y formarían un orbital molecular en donde alojarían los 2 e</a:t>
            </a:r>
            <a:r>
              <a:rPr lang="es-ES_tradnl" baseline="30000"/>
              <a:t>–</a:t>
            </a:r>
            <a:r>
              <a:rPr lang="es-ES_tradnl"/>
              <a:t>.</a:t>
            </a:r>
          </a:p>
          <a:p>
            <a:pPr algn="just">
              <a:lnSpc>
                <a:spcPct val="90000"/>
              </a:lnSpc>
            </a:pPr>
            <a:r>
              <a:rPr lang="es-ES_tradnl"/>
              <a:t>Se llama “</a:t>
            </a:r>
            <a:r>
              <a:rPr lang="es-ES_tradnl" b="1">
                <a:solidFill>
                  <a:schemeClr val="tx2"/>
                </a:solidFill>
                <a:effectLst>
                  <a:outerShdw blurRad="38100" dist="38100" dir="2700000" algn="tl">
                    <a:srgbClr val="C0C0C0"/>
                  </a:outerShdw>
                </a:effectLst>
              </a:rPr>
              <a:t>covalencia</a:t>
            </a:r>
            <a:r>
              <a:rPr lang="es-ES_tradnl"/>
              <a:t>” al nº de e</a:t>
            </a:r>
            <a:r>
              <a:rPr lang="es-ES_tradnl" baseline="30000"/>
              <a:t>–</a:t>
            </a:r>
            <a:r>
              <a:rPr lang="es-ES_tradnl"/>
              <a:t> desapareados y por tanto al nº de enlaces que un átomo forma.</a:t>
            </a:r>
          </a:p>
        </p:txBody>
      </p:sp>
    </p:spTree>
    <p:extLst>
      <p:ext uri="{BB962C8B-B14F-4D97-AF65-F5344CB8AC3E}">
        <p14:creationId xmlns:p14="http://schemas.microsoft.com/office/powerpoint/2010/main" xmlns="" val="176669960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37636" y="519219"/>
            <a:ext cx="8260672" cy="716372"/>
          </a:xfrm>
        </p:spPr>
        <p:txBody>
          <a:bodyPr>
            <a:normAutofit fontScale="90000"/>
          </a:bodyPr>
          <a:lstStyle/>
          <a:p>
            <a:r>
              <a:rPr lang="es-PE" b="1" cap="none" dirty="0">
                <a:solidFill>
                  <a:schemeClr val="tx1">
                    <a:lumMod val="95000"/>
                    <a:lumOff val="5000"/>
                  </a:schemeClr>
                </a:solidFill>
              </a:rPr>
              <a:t>T</a:t>
            </a:r>
            <a:r>
              <a:rPr lang="es-PE" b="1" cap="none" dirty="0" smtClean="0">
                <a:solidFill>
                  <a:schemeClr val="tx1">
                    <a:lumMod val="95000"/>
                    <a:lumOff val="5000"/>
                  </a:schemeClr>
                </a:solidFill>
              </a:rPr>
              <a:t>eorías de enlace covalente</a:t>
            </a:r>
            <a:br>
              <a:rPr lang="es-PE" b="1" cap="none" dirty="0" smtClean="0">
                <a:solidFill>
                  <a:schemeClr val="tx1">
                    <a:lumMod val="95000"/>
                    <a:lumOff val="5000"/>
                  </a:schemeClr>
                </a:solidFill>
              </a:rPr>
            </a:b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0487"/>
          <a:stretch/>
        </p:blipFill>
        <p:spPr bwMode="auto">
          <a:xfrm>
            <a:off x="243464" y="1628800"/>
            <a:ext cx="8649016" cy="49550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txBox="1">
            <a:spLocks/>
          </p:cNvSpPr>
          <p:nvPr/>
        </p:nvSpPr>
        <p:spPr>
          <a:xfrm>
            <a:off x="361600" y="877405"/>
            <a:ext cx="8260672" cy="103942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000" b="1" cap="none" dirty="0" smtClean="0">
                <a:solidFill>
                  <a:srgbClr val="370ADE"/>
                </a:solidFill>
              </a:rPr>
              <a:t>1) teoría de enlace de valencia (EV)</a:t>
            </a:r>
            <a:endParaRPr lang="es-PE" sz="3000" b="1" cap="none" dirty="0">
              <a:solidFill>
                <a:srgbClr val="370ADE"/>
              </a:solidFill>
            </a:endParaRPr>
          </a:p>
        </p:txBody>
      </p:sp>
    </p:spTree>
    <p:extLst>
      <p:ext uri="{BB962C8B-B14F-4D97-AF65-F5344CB8AC3E}">
        <p14:creationId xmlns:p14="http://schemas.microsoft.com/office/powerpoint/2010/main" xmlns="" val="29996902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072"/>
          <a:stretch/>
        </p:blipFill>
        <p:spPr bwMode="auto">
          <a:xfrm>
            <a:off x="175484" y="1660910"/>
            <a:ext cx="8784976" cy="51970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txBox="1">
            <a:spLocks/>
          </p:cNvSpPr>
          <p:nvPr/>
        </p:nvSpPr>
        <p:spPr>
          <a:xfrm>
            <a:off x="437636" y="519219"/>
            <a:ext cx="8260672" cy="716372"/>
          </a:xfrm>
          <a:prstGeom prst="rect">
            <a:avLst/>
          </a:prstGeom>
        </p:spPr>
        <p:txBody>
          <a:bodyPr vert="horz" lIns="91440" tIns="45720" rIns="91440" bIns="45720" rtlCol="0" anchor="ctr">
            <a:normAutofit fontScale="67500" lnSpcReduction="200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r>
              <a:rPr lang="es-PE" b="1" cap="none" smtClean="0">
                <a:solidFill>
                  <a:schemeClr val="tx1">
                    <a:lumMod val="95000"/>
                    <a:lumOff val="5000"/>
                  </a:schemeClr>
                </a:solidFill>
              </a:rPr>
              <a:t>Teorías de enlace covalente</a:t>
            </a:r>
            <a:br>
              <a:rPr lang="es-PE" b="1" cap="none" smtClean="0">
                <a:solidFill>
                  <a:schemeClr val="tx1">
                    <a:lumMod val="95000"/>
                    <a:lumOff val="5000"/>
                  </a:schemeClr>
                </a:solidFill>
              </a:rPr>
            </a:br>
            <a:endParaRPr lang="es-PE" b="1" cap="none" dirty="0">
              <a:solidFill>
                <a:schemeClr val="tx1">
                  <a:lumMod val="95000"/>
                  <a:lumOff val="5000"/>
                </a:schemeClr>
              </a:solidFill>
            </a:endParaRPr>
          </a:p>
        </p:txBody>
      </p:sp>
      <p:sp>
        <p:nvSpPr>
          <p:cNvPr id="6" name="1 Título"/>
          <p:cNvSpPr txBox="1">
            <a:spLocks/>
          </p:cNvSpPr>
          <p:nvPr/>
        </p:nvSpPr>
        <p:spPr>
          <a:xfrm>
            <a:off x="361600" y="877405"/>
            <a:ext cx="8260672" cy="103942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000" b="1" cap="none" dirty="0" smtClean="0">
                <a:solidFill>
                  <a:srgbClr val="370ADE"/>
                </a:solidFill>
              </a:rPr>
              <a:t>1) teoría de enlace de valencia (EV)</a:t>
            </a:r>
            <a:endParaRPr lang="es-PE" sz="3000" b="1" cap="none" dirty="0">
              <a:solidFill>
                <a:srgbClr val="370ADE"/>
              </a:solidFill>
            </a:endParaRPr>
          </a:p>
        </p:txBody>
      </p:sp>
    </p:spTree>
    <p:extLst>
      <p:ext uri="{BB962C8B-B14F-4D97-AF65-F5344CB8AC3E}">
        <p14:creationId xmlns:p14="http://schemas.microsoft.com/office/powerpoint/2010/main" xmlns="" val="17763959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0031"/>
          <a:stretch/>
        </p:blipFill>
        <p:spPr bwMode="auto">
          <a:xfrm>
            <a:off x="230333" y="1628800"/>
            <a:ext cx="8737683" cy="47794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437636" y="519219"/>
            <a:ext cx="8260672" cy="716372"/>
          </a:xfrm>
        </p:spPr>
        <p:txBody>
          <a:bodyPr>
            <a:normAutofit fontScale="90000"/>
          </a:bodyPr>
          <a:lstStyle/>
          <a:p>
            <a:r>
              <a:rPr lang="es-PE" b="1" cap="none" dirty="0">
                <a:solidFill>
                  <a:schemeClr val="tx1">
                    <a:lumMod val="95000"/>
                    <a:lumOff val="5000"/>
                  </a:schemeClr>
                </a:solidFill>
              </a:rPr>
              <a:t>T</a:t>
            </a:r>
            <a:r>
              <a:rPr lang="es-PE" b="1" cap="none" dirty="0" smtClean="0">
                <a:solidFill>
                  <a:schemeClr val="tx1">
                    <a:lumMod val="95000"/>
                    <a:lumOff val="5000"/>
                  </a:schemeClr>
                </a:solidFill>
              </a:rPr>
              <a:t>eorías de enlace covalente</a:t>
            </a:r>
            <a:br>
              <a:rPr lang="es-PE" b="1" cap="none" dirty="0" smtClean="0">
                <a:solidFill>
                  <a:schemeClr val="tx1">
                    <a:lumMod val="95000"/>
                    <a:lumOff val="5000"/>
                  </a:schemeClr>
                </a:solidFill>
              </a:rPr>
            </a:br>
            <a:endParaRPr lang="es-PE" b="1" cap="none" dirty="0">
              <a:solidFill>
                <a:schemeClr val="tx1">
                  <a:lumMod val="95000"/>
                  <a:lumOff val="5000"/>
                </a:schemeClr>
              </a:solidFill>
            </a:endParaRPr>
          </a:p>
        </p:txBody>
      </p:sp>
      <p:sp>
        <p:nvSpPr>
          <p:cNvPr id="6" name="1 Título"/>
          <p:cNvSpPr txBox="1">
            <a:spLocks/>
          </p:cNvSpPr>
          <p:nvPr/>
        </p:nvSpPr>
        <p:spPr>
          <a:xfrm>
            <a:off x="361600" y="877405"/>
            <a:ext cx="8260672" cy="103942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000" b="1" cap="none" dirty="0" smtClean="0">
                <a:solidFill>
                  <a:srgbClr val="370ADE"/>
                </a:solidFill>
              </a:rPr>
              <a:t>1) teoría de enlace de valencia (EV)</a:t>
            </a:r>
            <a:endParaRPr lang="es-PE" sz="3000" b="1" cap="none" dirty="0">
              <a:solidFill>
                <a:srgbClr val="370ADE"/>
              </a:solidFill>
            </a:endParaRPr>
          </a:p>
        </p:txBody>
      </p:sp>
    </p:spTree>
    <p:extLst>
      <p:ext uri="{BB962C8B-B14F-4D97-AF65-F5344CB8AC3E}">
        <p14:creationId xmlns:p14="http://schemas.microsoft.com/office/powerpoint/2010/main" xmlns="" val="31694799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6843"/>
          <a:stretch/>
        </p:blipFill>
        <p:spPr bwMode="auto">
          <a:xfrm>
            <a:off x="251520" y="1628800"/>
            <a:ext cx="8712968" cy="51125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5"/>
            <a:ext cx="8260672" cy="103942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a:t>
            </a:r>
            <a:endParaRPr lang="es-PE" sz="3200" b="1" cap="none" dirty="0">
              <a:solidFill>
                <a:srgbClr val="370ADE"/>
              </a:solidFill>
            </a:endParaRPr>
          </a:p>
        </p:txBody>
      </p:sp>
    </p:spTree>
    <p:extLst>
      <p:ext uri="{BB962C8B-B14F-4D97-AF65-F5344CB8AC3E}">
        <p14:creationId xmlns:p14="http://schemas.microsoft.com/office/powerpoint/2010/main" xmlns="" val="21339798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039" b="-95"/>
          <a:stretch/>
        </p:blipFill>
        <p:spPr bwMode="auto">
          <a:xfrm>
            <a:off x="325461" y="1436304"/>
            <a:ext cx="8568952" cy="5328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7"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err="1" smtClean="0">
                <a:solidFill>
                  <a:srgbClr val="FF0000"/>
                </a:solidFill>
              </a:rPr>
              <a:t>sp</a:t>
            </a:r>
            <a:endParaRPr lang="es-PE" sz="3700" b="1" cap="none" dirty="0">
              <a:solidFill>
                <a:srgbClr val="FF0000"/>
              </a:solidFill>
            </a:endParaRPr>
          </a:p>
        </p:txBody>
      </p:sp>
    </p:spTree>
    <p:extLst>
      <p:ext uri="{BB962C8B-B14F-4D97-AF65-F5344CB8AC3E}">
        <p14:creationId xmlns:p14="http://schemas.microsoft.com/office/powerpoint/2010/main" xmlns="" val="1058168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6485"/>
          <a:stretch/>
        </p:blipFill>
        <p:spPr bwMode="auto">
          <a:xfrm>
            <a:off x="163131" y="1509367"/>
            <a:ext cx="8820337" cy="51116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err="1" smtClean="0">
                <a:solidFill>
                  <a:srgbClr val="FF0000"/>
                </a:solidFill>
              </a:rPr>
              <a:t>sp</a:t>
            </a:r>
            <a:endParaRPr lang="es-PE" sz="3700" b="1" cap="none" dirty="0">
              <a:solidFill>
                <a:srgbClr val="FF0000"/>
              </a:solidFill>
            </a:endParaRPr>
          </a:p>
        </p:txBody>
      </p:sp>
    </p:spTree>
    <p:extLst>
      <p:ext uri="{BB962C8B-B14F-4D97-AF65-F5344CB8AC3E}">
        <p14:creationId xmlns:p14="http://schemas.microsoft.com/office/powerpoint/2010/main" xmlns="" val="7911270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0886"/>
          <a:stretch/>
        </p:blipFill>
        <p:spPr bwMode="auto">
          <a:xfrm>
            <a:off x="323528" y="1569493"/>
            <a:ext cx="8568952" cy="49576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err="1" smtClean="0">
                <a:solidFill>
                  <a:srgbClr val="FF0000"/>
                </a:solidFill>
              </a:rPr>
              <a:t>sp</a:t>
            </a:r>
            <a:endParaRPr lang="es-PE" sz="3700" b="1" cap="none" dirty="0">
              <a:solidFill>
                <a:srgbClr val="FF0000"/>
              </a:solidFill>
            </a:endParaRPr>
          </a:p>
        </p:txBody>
      </p:sp>
    </p:spTree>
    <p:extLst>
      <p:ext uri="{BB962C8B-B14F-4D97-AF65-F5344CB8AC3E}">
        <p14:creationId xmlns:p14="http://schemas.microsoft.com/office/powerpoint/2010/main" xmlns="" val="42463558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471"/>
          <a:stretch/>
        </p:blipFill>
        <p:spPr bwMode="auto">
          <a:xfrm>
            <a:off x="330142" y="1543290"/>
            <a:ext cx="8717986" cy="46368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2</a:t>
            </a:r>
            <a:endParaRPr lang="es-PE" sz="3700" b="1" cap="none" baseline="30000" dirty="0">
              <a:solidFill>
                <a:srgbClr val="FF0000"/>
              </a:solidFill>
            </a:endParaRPr>
          </a:p>
        </p:txBody>
      </p:sp>
    </p:spTree>
    <p:extLst>
      <p:ext uri="{BB962C8B-B14F-4D97-AF65-F5344CB8AC3E}">
        <p14:creationId xmlns:p14="http://schemas.microsoft.com/office/powerpoint/2010/main" xmlns="" val="3470671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404664"/>
            <a:ext cx="8171634" cy="5976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4571271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838"/>
          <a:stretch/>
        </p:blipFill>
        <p:spPr bwMode="auto">
          <a:xfrm>
            <a:off x="179512" y="1446662"/>
            <a:ext cx="8821686" cy="45026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2</a:t>
            </a:r>
            <a:endParaRPr lang="es-PE" sz="3700" b="1" cap="none" baseline="30000" dirty="0">
              <a:solidFill>
                <a:srgbClr val="FF0000"/>
              </a:solidFill>
            </a:endParaRPr>
          </a:p>
        </p:txBody>
      </p:sp>
    </p:spTree>
    <p:extLst>
      <p:ext uri="{BB962C8B-B14F-4D97-AF65-F5344CB8AC3E}">
        <p14:creationId xmlns:p14="http://schemas.microsoft.com/office/powerpoint/2010/main" xmlns="" val="22425947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478"/>
          <a:stretch/>
        </p:blipFill>
        <p:spPr bwMode="auto">
          <a:xfrm>
            <a:off x="341450" y="1466009"/>
            <a:ext cx="8640960" cy="52033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a:solidFill>
                  <a:srgbClr val="FF0000"/>
                </a:solidFill>
              </a:rPr>
              <a:t>3</a:t>
            </a:r>
          </a:p>
        </p:txBody>
      </p:sp>
    </p:spTree>
    <p:extLst>
      <p:ext uri="{BB962C8B-B14F-4D97-AF65-F5344CB8AC3E}">
        <p14:creationId xmlns:p14="http://schemas.microsoft.com/office/powerpoint/2010/main" xmlns="" val="27287839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133"/>
          <a:stretch/>
        </p:blipFill>
        <p:spPr bwMode="auto">
          <a:xfrm>
            <a:off x="276081" y="1531822"/>
            <a:ext cx="8705341" cy="48839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3</a:t>
            </a:r>
            <a:r>
              <a:rPr lang="es-PE" sz="3700" b="1" cap="none" dirty="0" smtClean="0">
                <a:solidFill>
                  <a:srgbClr val="FF0000"/>
                </a:solidFill>
              </a:rPr>
              <a:t>d</a:t>
            </a:r>
            <a:endParaRPr lang="es-PE" sz="3700" b="1" cap="none" baseline="30000" dirty="0">
              <a:solidFill>
                <a:srgbClr val="FF0000"/>
              </a:solidFill>
            </a:endParaRPr>
          </a:p>
        </p:txBody>
      </p:sp>
    </p:spTree>
    <p:extLst>
      <p:ext uri="{BB962C8B-B14F-4D97-AF65-F5344CB8AC3E}">
        <p14:creationId xmlns:p14="http://schemas.microsoft.com/office/powerpoint/2010/main" xmlns="" val="42391672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189"/>
          <a:stretch/>
        </p:blipFill>
        <p:spPr bwMode="auto">
          <a:xfrm>
            <a:off x="323526" y="1924334"/>
            <a:ext cx="8417749" cy="43129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3</a:t>
            </a:r>
            <a:r>
              <a:rPr lang="es-PE" sz="3700" b="1" cap="none" dirty="0" smtClean="0">
                <a:solidFill>
                  <a:srgbClr val="FF0000"/>
                </a:solidFill>
              </a:rPr>
              <a:t>d</a:t>
            </a:r>
            <a:endParaRPr lang="es-PE" sz="3700" b="1" cap="none" baseline="30000" dirty="0">
              <a:solidFill>
                <a:srgbClr val="FF0000"/>
              </a:solidFill>
            </a:endParaRPr>
          </a:p>
        </p:txBody>
      </p:sp>
    </p:spTree>
    <p:extLst>
      <p:ext uri="{BB962C8B-B14F-4D97-AF65-F5344CB8AC3E}">
        <p14:creationId xmlns:p14="http://schemas.microsoft.com/office/powerpoint/2010/main" xmlns="" val="2755177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1331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611"/>
          <a:stretch/>
        </p:blipFill>
        <p:spPr bwMode="auto">
          <a:xfrm>
            <a:off x="334304" y="1533412"/>
            <a:ext cx="8523391" cy="50402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3</a:t>
            </a:r>
            <a:r>
              <a:rPr lang="es-PE" sz="3700" b="1" cap="none" dirty="0" smtClean="0">
                <a:solidFill>
                  <a:srgbClr val="FF0000"/>
                </a:solidFill>
              </a:rPr>
              <a:t>d</a:t>
            </a:r>
            <a:r>
              <a:rPr lang="es-PE" sz="3700" b="1" cap="none" baseline="30000" dirty="0">
                <a:solidFill>
                  <a:srgbClr val="FF0000"/>
                </a:solidFill>
              </a:rPr>
              <a:t>2</a:t>
            </a:r>
          </a:p>
        </p:txBody>
      </p:sp>
    </p:spTree>
    <p:extLst>
      <p:ext uri="{BB962C8B-B14F-4D97-AF65-F5344CB8AC3E}">
        <p14:creationId xmlns:p14="http://schemas.microsoft.com/office/powerpoint/2010/main" xmlns="" val="24871888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7" y="404664"/>
            <a:ext cx="8518035" cy="6120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74657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61600" y="332656"/>
            <a:ext cx="8260672" cy="716372"/>
          </a:xfrm>
        </p:spPr>
        <p:txBody>
          <a:bodyPr>
            <a:normAutofit fontScale="90000"/>
          </a:bodyPr>
          <a:lstStyle/>
          <a:p>
            <a:pPr algn="l"/>
            <a:r>
              <a:rPr lang="es-PE" b="1" cap="none" dirty="0" smtClean="0">
                <a:solidFill>
                  <a:schemeClr val="tx1">
                    <a:lumMod val="95000"/>
                    <a:lumOff val="5000"/>
                  </a:schemeClr>
                </a:solidFill>
              </a:rPr>
              <a:t>Teoría EV</a:t>
            </a:r>
            <a:endParaRPr lang="es-PE" b="1" cap="none" dirty="0">
              <a:solidFill>
                <a:schemeClr val="tx1">
                  <a:lumMod val="95000"/>
                  <a:lumOff val="5000"/>
                </a:schemeClr>
              </a:solidFill>
            </a:endParaRPr>
          </a:p>
        </p:txBody>
      </p:sp>
      <p:sp>
        <p:nvSpPr>
          <p:cNvPr id="3" name="2 Marcador de contenido"/>
          <p:cNvSpPr>
            <a:spLocks noGrp="1"/>
          </p:cNvSpPr>
          <p:nvPr>
            <p:ph idx="1"/>
          </p:nvPr>
        </p:nvSpPr>
        <p:spPr/>
        <p:txBody>
          <a:bodyPr/>
          <a:lstStyle/>
          <a:p>
            <a:endParaRPr lang="es-PE"/>
          </a:p>
        </p:txBody>
      </p:sp>
      <p:pic>
        <p:nvPicPr>
          <p:cNvPr id="1433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9832"/>
          <a:stretch/>
        </p:blipFill>
        <p:spPr bwMode="auto">
          <a:xfrm>
            <a:off x="259371" y="1531822"/>
            <a:ext cx="8598499" cy="47774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361600" y="877406"/>
            <a:ext cx="8260672" cy="65441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sz="3200" b="1" cap="none" dirty="0" smtClean="0">
                <a:solidFill>
                  <a:srgbClr val="370ADE"/>
                </a:solidFill>
              </a:rPr>
              <a:t>Hibridación                                              </a:t>
            </a:r>
            <a:r>
              <a:rPr lang="es-PE" sz="3700" b="1" cap="none" dirty="0" smtClean="0">
                <a:solidFill>
                  <a:srgbClr val="FF0000"/>
                </a:solidFill>
              </a:rPr>
              <a:t>sp</a:t>
            </a:r>
            <a:r>
              <a:rPr lang="es-PE" sz="3700" b="1" cap="none" baseline="30000" dirty="0" smtClean="0">
                <a:solidFill>
                  <a:srgbClr val="FF0000"/>
                </a:solidFill>
              </a:rPr>
              <a:t>3</a:t>
            </a:r>
            <a:r>
              <a:rPr lang="es-PE" sz="3700" b="1" cap="none" dirty="0" smtClean="0">
                <a:solidFill>
                  <a:srgbClr val="FF0000"/>
                </a:solidFill>
              </a:rPr>
              <a:t>d</a:t>
            </a:r>
            <a:r>
              <a:rPr lang="es-PE" sz="3700" b="1" cap="none" baseline="30000" dirty="0">
                <a:solidFill>
                  <a:srgbClr val="FF0000"/>
                </a:solidFill>
              </a:rPr>
              <a:t>2</a:t>
            </a:r>
          </a:p>
        </p:txBody>
      </p:sp>
    </p:spTree>
    <p:extLst>
      <p:ext uri="{BB962C8B-B14F-4D97-AF65-F5344CB8AC3E}">
        <p14:creationId xmlns:p14="http://schemas.microsoft.com/office/powerpoint/2010/main" xmlns="" val="27456174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Título"/>
          <p:cNvSpPr>
            <a:spLocks noGrp="1"/>
          </p:cNvSpPr>
          <p:nvPr>
            <p:ph type="title"/>
          </p:nvPr>
        </p:nvSpPr>
        <p:spPr>
          <a:xfrm>
            <a:off x="282584" y="151464"/>
            <a:ext cx="8177848" cy="572356"/>
          </a:xfrm>
        </p:spPr>
        <p:txBody>
          <a:bodyPr>
            <a:normAutofit fontScale="90000"/>
          </a:bodyPr>
          <a:lstStyle/>
          <a:p>
            <a:r>
              <a:rPr lang="es-PE" b="1" cap="none" dirty="0">
                <a:solidFill>
                  <a:srgbClr val="370ADE"/>
                </a:solidFill>
              </a:rPr>
              <a:t>T</a:t>
            </a:r>
            <a:r>
              <a:rPr lang="es-PE" b="1" cap="none" dirty="0" smtClean="0">
                <a:solidFill>
                  <a:srgbClr val="370ADE"/>
                </a:solidFill>
              </a:rPr>
              <a:t>ipos de enlace covalentes</a:t>
            </a:r>
            <a:endParaRPr lang="es-PE" b="1" cap="none"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1741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2609"/>
          <a:stretch/>
        </p:blipFill>
        <p:spPr bwMode="auto">
          <a:xfrm>
            <a:off x="288696" y="709684"/>
            <a:ext cx="8568952" cy="36112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1400" y="4320903"/>
            <a:ext cx="8568952" cy="2508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31183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26128" y="408373"/>
            <a:ext cx="5225992" cy="572356"/>
          </a:xfrm>
        </p:spPr>
        <p:txBody>
          <a:bodyPr>
            <a:normAutofit fontScale="90000"/>
          </a:bodyPr>
          <a:lstStyle/>
          <a:p>
            <a:r>
              <a:rPr lang="es-PE" b="1" cap="none" dirty="0">
                <a:solidFill>
                  <a:srgbClr val="370ADE"/>
                </a:solidFill>
              </a:rPr>
              <a:t>T</a:t>
            </a:r>
            <a:r>
              <a:rPr lang="es-PE" b="1" cap="none" dirty="0" smtClean="0">
                <a:solidFill>
                  <a:srgbClr val="370ADE"/>
                </a:solidFill>
              </a:rPr>
              <a:t>ipos de enlace covalentes</a:t>
            </a:r>
            <a:endParaRPr lang="es-PE" b="1" cap="none"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1638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8992"/>
          <a:stretch/>
        </p:blipFill>
        <p:spPr bwMode="auto">
          <a:xfrm>
            <a:off x="271795" y="1132764"/>
            <a:ext cx="8640960" cy="5709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9505193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150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404664"/>
            <a:ext cx="8208912" cy="23762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7544" y="2780928"/>
            <a:ext cx="8208912" cy="1728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7069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272" y="260648"/>
            <a:ext cx="7730080" cy="5606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65141" y="3599943"/>
            <a:ext cx="1704975" cy="2228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504" y="5867400"/>
            <a:ext cx="4867275" cy="99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97912" y="5857875"/>
            <a:ext cx="3966576" cy="1000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835925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6128" y="408373"/>
            <a:ext cx="7602256" cy="572356"/>
          </a:xfrm>
        </p:spPr>
        <p:txBody>
          <a:bodyPr>
            <a:normAutofit fontScale="90000"/>
          </a:bodyPr>
          <a:lstStyle/>
          <a:p>
            <a:r>
              <a:rPr lang="es-PE" b="1" cap="none" dirty="0">
                <a:solidFill>
                  <a:srgbClr val="370ADE"/>
                </a:solidFill>
              </a:rPr>
              <a:t>T</a:t>
            </a:r>
            <a:r>
              <a:rPr lang="es-PE" b="1" cap="none" dirty="0" smtClean="0">
                <a:solidFill>
                  <a:srgbClr val="370ADE"/>
                </a:solidFill>
              </a:rPr>
              <a:t>ipos de enlace covalentes</a:t>
            </a:r>
            <a:endParaRPr lang="es-PE" b="1" cap="none"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1843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9287"/>
          <a:stretch/>
        </p:blipFill>
        <p:spPr bwMode="auto">
          <a:xfrm>
            <a:off x="251520" y="1340768"/>
            <a:ext cx="8600333" cy="52575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968831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2253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0569"/>
          <a:stretch/>
        </p:blipFill>
        <p:spPr bwMode="auto">
          <a:xfrm>
            <a:off x="323528" y="1050878"/>
            <a:ext cx="8496944" cy="54684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727776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2355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8497"/>
          <a:stretch/>
        </p:blipFill>
        <p:spPr bwMode="auto">
          <a:xfrm>
            <a:off x="395536" y="941696"/>
            <a:ext cx="8496944" cy="5783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474582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457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a:stretch/>
        </p:blipFill>
        <p:spPr bwMode="auto">
          <a:xfrm>
            <a:off x="391249" y="404664"/>
            <a:ext cx="8424936" cy="62990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txBox="1">
            <a:spLocks/>
          </p:cNvSpPr>
          <p:nvPr/>
        </p:nvSpPr>
        <p:spPr>
          <a:xfrm>
            <a:off x="426128" y="408373"/>
            <a:ext cx="5298000" cy="572356"/>
          </a:xfrm>
          <a:prstGeom prst="rect">
            <a:avLst/>
          </a:prstGeom>
          <a:solidFill>
            <a:schemeClr val="accent2">
              <a:lumMod val="20000"/>
              <a:lumOff val="80000"/>
            </a:schemeClr>
          </a:solidFill>
        </p:spPr>
        <p:txBody>
          <a:bodyPr vert="horz" lIns="91440" tIns="45720" rIns="91440" bIns="45720" rtlCol="0" anchor="ctr">
            <a:normAutofit fontScale="90000" lnSpcReduction="100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Tree>
    <p:extLst>
      <p:ext uri="{BB962C8B-B14F-4D97-AF65-F5344CB8AC3E}">
        <p14:creationId xmlns:p14="http://schemas.microsoft.com/office/powerpoint/2010/main" xmlns="" val="11118457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2560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66" t="12364" r="1066" b="392"/>
          <a:stretch/>
        </p:blipFill>
        <p:spPr bwMode="auto">
          <a:xfrm>
            <a:off x="323528" y="1201002"/>
            <a:ext cx="8280920" cy="54463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42790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266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1201"/>
          <a:stretch/>
        </p:blipFill>
        <p:spPr bwMode="auto">
          <a:xfrm>
            <a:off x="323528" y="1187354"/>
            <a:ext cx="8280920" cy="56337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21702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04664"/>
            <a:ext cx="8614471" cy="5904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774765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276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9587"/>
          <a:stretch/>
        </p:blipFill>
        <p:spPr bwMode="auto">
          <a:xfrm>
            <a:off x="179512" y="1037230"/>
            <a:ext cx="8769738" cy="2967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616" y="4005064"/>
            <a:ext cx="6840760" cy="26334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1 Título"/>
          <p:cNvSpPr txBox="1">
            <a:spLocks/>
          </p:cNvSpPr>
          <p:nvPr/>
        </p:nvSpPr>
        <p:spPr>
          <a:xfrm>
            <a:off x="405660" y="441902"/>
            <a:ext cx="8260672" cy="572356"/>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Tree>
    <p:extLst>
      <p:ext uri="{BB962C8B-B14F-4D97-AF65-F5344CB8AC3E}">
        <p14:creationId xmlns:p14="http://schemas.microsoft.com/office/powerpoint/2010/main" xmlns="" val="1664133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476672"/>
            <a:ext cx="8640960" cy="5904656"/>
          </a:xfrm>
        </p:spPr>
        <p:txBody>
          <a:bodyPr>
            <a:normAutofit fontScale="77500" lnSpcReduction="20000"/>
          </a:bodyPr>
          <a:lstStyle/>
          <a:p>
            <a:pPr marL="114300" indent="0" algn="just">
              <a:buNone/>
            </a:pPr>
            <a:r>
              <a:rPr lang="es-PE" dirty="0"/>
              <a:t>Para racionalizar esta fuerza de enlace, conviene ahora introducir el </a:t>
            </a:r>
            <a:r>
              <a:rPr lang="es-PE" b="1" dirty="0"/>
              <a:t>Orden de Enlace</a:t>
            </a:r>
            <a:r>
              <a:rPr lang="es-PE" dirty="0"/>
              <a:t>, </a:t>
            </a:r>
            <a:r>
              <a:rPr lang="es-PE" b="1" dirty="0"/>
              <a:t>OE</a:t>
            </a:r>
            <a:r>
              <a:rPr lang="es-PE" dirty="0"/>
              <a:t> . Este no es más que un balance entre la cantidad </a:t>
            </a:r>
            <a:r>
              <a:rPr lang="es-PE" dirty="0" err="1"/>
              <a:t>de</a:t>
            </a:r>
            <a:r>
              <a:rPr lang="es-PE" b="1" dirty="0" err="1"/>
              <a:t>electrones</a:t>
            </a:r>
            <a:r>
              <a:rPr lang="es-PE" dirty="0"/>
              <a:t> en orbitales moleculares </a:t>
            </a:r>
            <a:r>
              <a:rPr lang="es-PE" dirty="0" err="1"/>
              <a:t>enlazantes</a:t>
            </a:r>
            <a:r>
              <a:rPr lang="es-PE" dirty="0"/>
              <a:t> menos </a:t>
            </a:r>
            <a:r>
              <a:rPr lang="es-PE" dirty="0" err="1"/>
              <a:t>antienlazantes</a:t>
            </a:r>
            <a:r>
              <a:rPr lang="es-PE" dirty="0"/>
              <a:t>,</a:t>
            </a:r>
          </a:p>
          <a:p>
            <a:pPr marL="114300" indent="0" algn="ctr">
              <a:buNone/>
            </a:pPr>
            <a:r>
              <a:rPr lang="es-PE" b="1" dirty="0"/>
              <a:t>Orden de enlace = OE = (N° de </a:t>
            </a:r>
            <a:r>
              <a:rPr lang="es-PE" b="1" dirty="0" err="1"/>
              <a:t>enlazantes</a:t>
            </a:r>
            <a:r>
              <a:rPr lang="es-PE" b="1" dirty="0"/>
              <a:t> - N° de </a:t>
            </a:r>
            <a:r>
              <a:rPr lang="es-PE" b="1" dirty="0" err="1"/>
              <a:t>antienlazantes</a:t>
            </a:r>
            <a:r>
              <a:rPr lang="es-PE" b="1" dirty="0"/>
              <a:t>) / 2</a:t>
            </a:r>
            <a:endParaRPr lang="es-PE" dirty="0"/>
          </a:p>
          <a:p>
            <a:pPr marL="114300" indent="0">
              <a:buNone/>
            </a:pPr>
            <a:r>
              <a:rPr lang="es-PE" dirty="0"/>
              <a:t>En </a:t>
            </a:r>
            <a:r>
              <a:rPr lang="es-PE" b="1" dirty="0"/>
              <a:t>H</a:t>
            </a:r>
            <a:r>
              <a:rPr lang="es-PE" b="1" baseline="-25000" dirty="0"/>
              <a:t>2</a:t>
            </a:r>
            <a:r>
              <a:rPr lang="es-PE" dirty="0"/>
              <a:t>, tenemos que OE = (2-0)/2 = 1 ---&gt; existe un enlace formado.</a:t>
            </a:r>
          </a:p>
          <a:p>
            <a:pPr marL="114300" indent="0">
              <a:buNone/>
            </a:pPr>
            <a:r>
              <a:rPr lang="es-PE" dirty="0"/>
              <a:t>En </a:t>
            </a:r>
            <a:r>
              <a:rPr lang="es-PE" b="1" dirty="0"/>
              <a:t>H</a:t>
            </a:r>
            <a:r>
              <a:rPr lang="es-PE" b="1" baseline="30000" dirty="0"/>
              <a:t>-</a:t>
            </a:r>
            <a:r>
              <a:rPr lang="es-PE" b="1" baseline="-25000" dirty="0"/>
              <a:t>2</a:t>
            </a:r>
            <a:r>
              <a:rPr lang="es-PE" dirty="0"/>
              <a:t>, nos queda OE = (2-1)/2 = 0.5 ---&gt; como resultante, hay medio enlace.</a:t>
            </a:r>
          </a:p>
          <a:p>
            <a:pPr marL="114300" indent="0">
              <a:buNone/>
            </a:pPr>
            <a:r>
              <a:rPr lang="es-PE" dirty="0"/>
              <a:t>En </a:t>
            </a:r>
            <a:r>
              <a:rPr lang="es-PE" b="1" dirty="0"/>
              <a:t>He</a:t>
            </a:r>
            <a:r>
              <a:rPr lang="es-PE" b="1" baseline="-25000" dirty="0"/>
              <a:t>2</a:t>
            </a:r>
            <a:r>
              <a:rPr lang="es-PE" dirty="0"/>
              <a:t>, con 4e-, OE = (2-2)/2 = 0 ---&gt; la configuración electrónica [s</a:t>
            </a:r>
            <a:r>
              <a:rPr lang="es-PE" baseline="30000" dirty="0"/>
              <a:t>2</a:t>
            </a:r>
            <a:r>
              <a:rPr lang="es-PE" dirty="0"/>
              <a:t> s*</a:t>
            </a:r>
            <a:r>
              <a:rPr lang="es-PE" baseline="30000" dirty="0"/>
              <a:t>2</a:t>
            </a:r>
            <a:r>
              <a:rPr lang="es-PE" dirty="0"/>
              <a:t>] dice que He</a:t>
            </a:r>
            <a:r>
              <a:rPr lang="es-PE" baseline="-25000" dirty="0"/>
              <a:t>2</a:t>
            </a:r>
            <a:r>
              <a:rPr lang="es-PE" dirty="0"/>
              <a:t> es inestable, prefiere permanecer como He + He aparte.</a:t>
            </a:r>
          </a:p>
          <a:p>
            <a:pPr marL="114300" indent="0">
              <a:buNone/>
            </a:pPr>
            <a:r>
              <a:rPr lang="es-PE" dirty="0"/>
              <a:t>En </a:t>
            </a:r>
            <a:r>
              <a:rPr lang="es-PE" b="1" dirty="0"/>
              <a:t>Li</a:t>
            </a:r>
            <a:r>
              <a:rPr lang="es-PE" b="1" baseline="-25000" dirty="0"/>
              <a:t>2</a:t>
            </a:r>
            <a:r>
              <a:rPr lang="es-PE" dirty="0"/>
              <a:t> con configuración electrónica Li ( 1s</a:t>
            </a:r>
            <a:r>
              <a:rPr lang="es-PE" baseline="30000" dirty="0"/>
              <a:t>2</a:t>
            </a:r>
            <a:r>
              <a:rPr lang="es-PE" dirty="0"/>
              <a:t>2s</a:t>
            </a:r>
            <a:r>
              <a:rPr lang="es-PE" baseline="30000" dirty="0"/>
              <a:t>1</a:t>
            </a:r>
            <a:r>
              <a:rPr lang="es-PE" dirty="0"/>
              <a:t>) para cada átomo. nos ocuparemos solo de los orbitales de valencia 2s por lo que su diagrama es equivalente al de H</a:t>
            </a:r>
            <a:r>
              <a:rPr lang="es-PE" baseline="-25000" dirty="0"/>
              <a:t>2</a:t>
            </a:r>
            <a:r>
              <a:rPr lang="es-PE" dirty="0"/>
              <a:t> esto es, [s2s]</a:t>
            </a:r>
            <a:r>
              <a:rPr lang="es-PE" baseline="30000" dirty="0"/>
              <a:t>2</a:t>
            </a:r>
            <a:r>
              <a:rPr lang="es-PE" dirty="0"/>
              <a:t> generando 1 enlace: la molécula Li</a:t>
            </a:r>
            <a:r>
              <a:rPr lang="es-PE" baseline="-25000" dirty="0"/>
              <a:t>2</a:t>
            </a:r>
            <a:r>
              <a:rPr lang="es-PE" dirty="0"/>
              <a:t> es estable, </a:t>
            </a:r>
            <a:r>
              <a:rPr lang="es-PE" b="1" dirty="0"/>
              <a:t>OE = 1</a:t>
            </a:r>
            <a:endParaRPr lang="es-PE" dirty="0"/>
          </a:p>
          <a:p>
            <a:pPr marL="114300" indent="0">
              <a:buNone/>
            </a:pPr>
            <a:endParaRPr lang="es-PE" dirty="0"/>
          </a:p>
        </p:txBody>
      </p:sp>
    </p:spTree>
    <p:extLst>
      <p:ext uri="{BB962C8B-B14F-4D97-AF65-F5344CB8AC3E}">
        <p14:creationId xmlns:p14="http://schemas.microsoft.com/office/powerpoint/2010/main" xmlns="" val="21183051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4" y="260648"/>
            <a:ext cx="5400600" cy="62646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08104" y="260648"/>
            <a:ext cx="3600275" cy="5014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30452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161"/>
            <a:ext cx="8568952" cy="50850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Rectángulo"/>
          <p:cNvSpPr/>
          <p:nvPr/>
        </p:nvSpPr>
        <p:spPr>
          <a:xfrm>
            <a:off x="323527" y="5229200"/>
            <a:ext cx="8653179" cy="646331"/>
          </a:xfrm>
          <a:prstGeom prst="rect">
            <a:avLst/>
          </a:prstGeom>
          <a:solidFill>
            <a:schemeClr val="accent2">
              <a:lumMod val="40000"/>
              <a:lumOff val="60000"/>
            </a:schemeClr>
          </a:solidFill>
        </p:spPr>
        <p:txBody>
          <a:bodyPr wrap="square">
            <a:spAutoFit/>
          </a:bodyPr>
          <a:lstStyle/>
          <a:p>
            <a:r>
              <a:rPr lang="es-PE" b="1" i="1" dirty="0"/>
              <a:t>Diamagnetismo:</a:t>
            </a:r>
            <a:r>
              <a:rPr lang="es-PE" dirty="0"/>
              <a:t> En electromagnetismo, el diamagnetismo es una propiedad de los materiales que consiste en ser repelidos por los imanes. </a:t>
            </a:r>
          </a:p>
        </p:txBody>
      </p:sp>
      <p:sp>
        <p:nvSpPr>
          <p:cNvPr id="5" name="4 Rectángulo"/>
          <p:cNvSpPr/>
          <p:nvPr/>
        </p:nvSpPr>
        <p:spPr>
          <a:xfrm>
            <a:off x="263739" y="5934670"/>
            <a:ext cx="8712968" cy="923330"/>
          </a:xfrm>
          <a:prstGeom prst="rect">
            <a:avLst/>
          </a:prstGeom>
          <a:solidFill>
            <a:schemeClr val="bg2">
              <a:lumMod val="75000"/>
            </a:schemeClr>
          </a:solidFill>
        </p:spPr>
        <p:txBody>
          <a:bodyPr wrap="square">
            <a:spAutoFit/>
          </a:bodyPr>
          <a:lstStyle/>
          <a:p>
            <a:r>
              <a:rPr lang="es-PE" b="1" i="1" dirty="0"/>
              <a:t>Paramagnetismo: </a:t>
            </a:r>
            <a:r>
              <a:rPr lang="es-PE" dirty="0"/>
              <a:t>El paramagnetismo es la tendencia de los momentos magnéticos libres (espín u orbitales) a alinearse paralelamente a un campo magnético.</a:t>
            </a:r>
          </a:p>
        </p:txBody>
      </p:sp>
    </p:spTree>
    <p:extLst>
      <p:ext uri="{BB962C8B-B14F-4D97-AF65-F5344CB8AC3E}">
        <p14:creationId xmlns:p14="http://schemas.microsoft.com/office/powerpoint/2010/main" xmlns="" val="284604767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260648"/>
            <a:ext cx="8352928" cy="6357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519092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332656"/>
            <a:ext cx="7416824" cy="61148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CuadroTexto"/>
          <p:cNvSpPr txBox="1"/>
          <p:nvPr/>
        </p:nvSpPr>
        <p:spPr>
          <a:xfrm>
            <a:off x="3995936" y="332656"/>
            <a:ext cx="1512168" cy="646331"/>
          </a:xfrm>
          <a:prstGeom prst="rect">
            <a:avLst/>
          </a:prstGeom>
          <a:noFill/>
        </p:spPr>
        <p:txBody>
          <a:bodyPr wrap="square" rtlCol="0">
            <a:spAutoFit/>
          </a:bodyPr>
          <a:lstStyle/>
          <a:p>
            <a:r>
              <a:rPr lang="es-PE" sz="3600" b="1" smtClean="0"/>
              <a:t>O</a:t>
            </a:r>
            <a:r>
              <a:rPr lang="es-PE" sz="3600" b="1" baseline="-25000" smtClean="0"/>
              <a:t>2</a:t>
            </a:r>
            <a:endParaRPr lang="es-PE" sz="3600" b="1" baseline="-25000"/>
          </a:p>
        </p:txBody>
      </p:sp>
      <p:sp>
        <p:nvSpPr>
          <p:cNvPr id="5" name="4 CuadroTexto"/>
          <p:cNvSpPr txBox="1"/>
          <p:nvPr/>
        </p:nvSpPr>
        <p:spPr>
          <a:xfrm>
            <a:off x="6876256" y="5445224"/>
            <a:ext cx="513282" cy="369332"/>
          </a:xfrm>
          <a:prstGeom prst="rect">
            <a:avLst/>
          </a:prstGeom>
          <a:noFill/>
        </p:spPr>
        <p:txBody>
          <a:bodyPr wrap="none" rtlCol="0">
            <a:spAutoFit/>
          </a:bodyPr>
          <a:lstStyle/>
          <a:p>
            <a:r>
              <a:rPr lang="es-PE" smtClean="0"/>
              <a:t>1S</a:t>
            </a:r>
            <a:r>
              <a:rPr lang="es-PE" baseline="30000" smtClean="0"/>
              <a:t>2</a:t>
            </a:r>
            <a:endParaRPr lang="es-PE" baseline="30000"/>
          </a:p>
        </p:txBody>
      </p:sp>
      <p:sp>
        <p:nvSpPr>
          <p:cNvPr id="6" name="5 Rectángulo"/>
          <p:cNvSpPr/>
          <p:nvPr/>
        </p:nvSpPr>
        <p:spPr>
          <a:xfrm>
            <a:off x="6732240" y="4221088"/>
            <a:ext cx="513282" cy="369332"/>
          </a:xfrm>
          <a:prstGeom prst="rect">
            <a:avLst/>
          </a:prstGeom>
        </p:spPr>
        <p:txBody>
          <a:bodyPr wrap="none">
            <a:spAutoFit/>
          </a:bodyPr>
          <a:lstStyle/>
          <a:p>
            <a:r>
              <a:rPr lang="es-PE" smtClean="0"/>
              <a:t>2S</a:t>
            </a:r>
            <a:r>
              <a:rPr lang="es-PE" baseline="30000" smtClean="0"/>
              <a:t>2</a:t>
            </a:r>
            <a:endParaRPr lang="es-PE" baseline="30000"/>
          </a:p>
        </p:txBody>
      </p:sp>
      <p:sp>
        <p:nvSpPr>
          <p:cNvPr id="8" name="7 Rectángulo"/>
          <p:cNvSpPr/>
          <p:nvPr/>
        </p:nvSpPr>
        <p:spPr>
          <a:xfrm>
            <a:off x="7275417" y="2132856"/>
            <a:ext cx="554960" cy="369332"/>
          </a:xfrm>
          <a:prstGeom prst="rect">
            <a:avLst/>
          </a:prstGeom>
        </p:spPr>
        <p:txBody>
          <a:bodyPr wrap="none">
            <a:spAutoFit/>
          </a:bodyPr>
          <a:lstStyle/>
          <a:p>
            <a:r>
              <a:rPr lang="es-PE" smtClean="0"/>
              <a:t>2p</a:t>
            </a:r>
            <a:r>
              <a:rPr lang="es-PE" baseline="30000"/>
              <a:t>4</a:t>
            </a:r>
          </a:p>
        </p:txBody>
      </p:sp>
    </p:spTree>
    <p:extLst>
      <p:ext uri="{BB962C8B-B14F-4D97-AF65-F5344CB8AC3E}">
        <p14:creationId xmlns:p14="http://schemas.microsoft.com/office/powerpoint/2010/main" xmlns="" val="38490670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174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332656"/>
            <a:ext cx="8468789" cy="5904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906384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40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604837"/>
            <a:ext cx="8496944" cy="5648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270690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528637"/>
            <a:ext cx="8280920" cy="6288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013460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476671"/>
            <a:ext cx="8352928" cy="6282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199691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188640"/>
            <a:ext cx="8712968" cy="6537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441578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188640"/>
            <a:ext cx="8136904" cy="63918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347859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337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182"/>
          <a:stretch/>
        </p:blipFill>
        <p:spPr bwMode="auto">
          <a:xfrm>
            <a:off x="323528" y="1433014"/>
            <a:ext cx="8352928" cy="49516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331976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6128" y="408373"/>
            <a:ext cx="8260672" cy="572356"/>
          </a:xfrm>
        </p:spPr>
        <p:txBody>
          <a:bodyPr>
            <a:normAutofit fontScale="90000"/>
          </a:bodyPr>
          <a:lstStyle/>
          <a:p>
            <a:pPr algn="l"/>
            <a:r>
              <a:rPr lang="es-PE" b="1" dirty="0" smtClean="0">
                <a:solidFill>
                  <a:srgbClr val="370ADE"/>
                </a:solidFill>
              </a:rPr>
              <a:t>2) Teoría </a:t>
            </a:r>
            <a:r>
              <a:rPr lang="es-PE" b="1" dirty="0" err="1" smtClean="0">
                <a:solidFill>
                  <a:srgbClr val="370ADE"/>
                </a:solidFill>
              </a:rPr>
              <a:t>Om-cloa</a:t>
            </a:r>
            <a:endParaRPr lang="es-PE" b="1" dirty="0">
              <a:solidFill>
                <a:srgbClr val="370ADE"/>
              </a:solidFill>
            </a:endParaRPr>
          </a:p>
        </p:txBody>
      </p:sp>
      <p:sp>
        <p:nvSpPr>
          <p:cNvPr id="3" name="2 Marcador de contenido"/>
          <p:cNvSpPr>
            <a:spLocks noGrp="1"/>
          </p:cNvSpPr>
          <p:nvPr>
            <p:ph idx="1"/>
          </p:nvPr>
        </p:nvSpPr>
        <p:spPr>
          <a:xfrm>
            <a:off x="323010" y="1052736"/>
            <a:ext cx="8229600" cy="740296"/>
          </a:xfrm>
        </p:spPr>
        <p:txBody>
          <a:bodyPr>
            <a:normAutofit/>
          </a:bodyPr>
          <a:lstStyle/>
          <a:p>
            <a:pPr marL="114300" indent="0">
              <a:buNone/>
            </a:pPr>
            <a:r>
              <a:rPr lang="es-PE" sz="3200" b="1" dirty="0" smtClean="0">
                <a:solidFill>
                  <a:srgbClr val="FF0000"/>
                </a:solidFill>
              </a:rPr>
              <a:t>Niveles de energía</a:t>
            </a:r>
            <a:endParaRPr lang="es-PE" sz="3200" b="1" dirty="0">
              <a:solidFill>
                <a:srgbClr val="FF0000"/>
              </a:solidFill>
            </a:endParaRPr>
          </a:p>
        </p:txBody>
      </p:sp>
      <p:pic>
        <p:nvPicPr>
          <p:cNvPr id="3584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2303"/>
          <a:stretch/>
        </p:blipFill>
        <p:spPr bwMode="auto">
          <a:xfrm>
            <a:off x="251520" y="1628800"/>
            <a:ext cx="8640960" cy="3972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81346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04664"/>
            <a:ext cx="8304436" cy="6048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642894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404663"/>
            <a:ext cx="8136904" cy="60817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CuadroTexto"/>
          <p:cNvSpPr txBox="1"/>
          <p:nvPr/>
        </p:nvSpPr>
        <p:spPr>
          <a:xfrm>
            <a:off x="6454211" y="1660158"/>
            <a:ext cx="216024" cy="369332"/>
          </a:xfrm>
          <a:prstGeom prst="rect">
            <a:avLst/>
          </a:prstGeom>
          <a:noFill/>
        </p:spPr>
        <p:txBody>
          <a:bodyPr wrap="square" rtlCol="0">
            <a:spAutoFit/>
          </a:bodyPr>
          <a:lstStyle/>
          <a:p>
            <a:r>
              <a:rPr lang="es-PE" smtClean="0"/>
              <a:t>p</a:t>
            </a:r>
            <a:endParaRPr lang="es-PE"/>
          </a:p>
        </p:txBody>
      </p:sp>
    </p:spTree>
    <p:extLst>
      <p:ext uri="{BB962C8B-B14F-4D97-AF65-F5344CB8AC3E}">
        <p14:creationId xmlns:p14="http://schemas.microsoft.com/office/powerpoint/2010/main" xmlns="" val="29139333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188639"/>
            <a:ext cx="8640960" cy="64343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96939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188640"/>
            <a:ext cx="8496944" cy="6442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283765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332656"/>
            <a:ext cx="8136903" cy="619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714829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http://www7.uc.cl/sw_educ/qda1106/CAP3/3C/3C4/Images/Fig21_3C4.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43608" y="321116"/>
            <a:ext cx="7272808" cy="584418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3 CuadroTexto"/>
          <p:cNvSpPr txBox="1"/>
          <p:nvPr/>
        </p:nvSpPr>
        <p:spPr>
          <a:xfrm>
            <a:off x="6156176" y="3789040"/>
            <a:ext cx="1296144" cy="369332"/>
          </a:xfrm>
          <a:prstGeom prst="rect">
            <a:avLst/>
          </a:prstGeom>
          <a:noFill/>
        </p:spPr>
        <p:txBody>
          <a:bodyPr wrap="square" rtlCol="0">
            <a:spAutoFit/>
          </a:bodyPr>
          <a:lstStyle/>
          <a:p>
            <a:r>
              <a:rPr lang="es-PE" smtClean="0"/>
              <a:t>OE=1</a:t>
            </a:r>
            <a:endParaRPr lang="es-PE"/>
          </a:p>
        </p:txBody>
      </p:sp>
      <p:sp>
        <p:nvSpPr>
          <p:cNvPr id="5" name="4 Rectángulo"/>
          <p:cNvSpPr/>
          <p:nvPr/>
        </p:nvSpPr>
        <p:spPr>
          <a:xfrm>
            <a:off x="251520" y="5604140"/>
            <a:ext cx="8640960" cy="1200329"/>
          </a:xfrm>
          <a:prstGeom prst="rect">
            <a:avLst/>
          </a:prstGeom>
          <a:solidFill>
            <a:schemeClr val="bg1"/>
          </a:solidFill>
        </p:spPr>
        <p:txBody>
          <a:bodyPr wrap="square">
            <a:spAutoFit/>
          </a:bodyPr>
          <a:lstStyle/>
          <a:p>
            <a:r>
              <a:rPr lang="es-PE"/>
              <a:t>En el caso de la molécula de HCl tenemos que el orbital 1s del hidrógeno se traslapa con uno de los orbitales 3p del Cl, mientras que los otros orbitales p permanecen sin combinarse, es decir, continúan siendo orbitales atómicos. </a:t>
            </a:r>
          </a:p>
        </p:txBody>
      </p:sp>
    </p:spTree>
    <p:extLst>
      <p:ext uri="{BB962C8B-B14F-4D97-AF65-F5344CB8AC3E}">
        <p14:creationId xmlns:p14="http://schemas.microsoft.com/office/powerpoint/2010/main" xmlns="" val="36978267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7.uc.cl/sw_educ/qda1106/CAP3/3C/3C4/Images/Fig20_3C4.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59632" y="404664"/>
            <a:ext cx="6624736" cy="568863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4 CuadroTexto"/>
          <p:cNvSpPr txBox="1"/>
          <p:nvPr/>
        </p:nvSpPr>
        <p:spPr>
          <a:xfrm>
            <a:off x="6012160" y="4941168"/>
            <a:ext cx="1296144" cy="369332"/>
          </a:xfrm>
          <a:prstGeom prst="rect">
            <a:avLst/>
          </a:prstGeom>
          <a:noFill/>
        </p:spPr>
        <p:txBody>
          <a:bodyPr wrap="square" rtlCol="0">
            <a:spAutoFit/>
          </a:bodyPr>
          <a:lstStyle/>
          <a:p>
            <a:r>
              <a:rPr lang="es-PE" smtClean="0"/>
              <a:t>OE=3</a:t>
            </a:r>
            <a:endParaRPr lang="es-PE"/>
          </a:p>
        </p:txBody>
      </p:sp>
      <p:sp>
        <p:nvSpPr>
          <p:cNvPr id="4" name="3 Rectángulo"/>
          <p:cNvSpPr/>
          <p:nvPr/>
        </p:nvSpPr>
        <p:spPr>
          <a:xfrm>
            <a:off x="611560" y="5934670"/>
            <a:ext cx="8064896" cy="646331"/>
          </a:xfrm>
          <a:prstGeom prst="rect">
            <a:avLst/>
          </a:prstGeom>
          <a:solidFill>
            <a:schemeClr val="bg1"/>
          </a:solidFill>
        </p:spPr>
        <p:txBody>
          <a:bodyPr wrap="square">
            <a:spAutoFit/>
          </a:bodyPr>
          <a:lstStyle/>
          <a:p>
            <a:r>
              <a:rPr lang="es-PE"/>
              <a:t>Para la molécula de CO se presenta la interacción entre los orbitales atómicos 2s de cada átomo y de los 2p</a:t>
            </a:r>
          </a:p>
        </p:txBody>
      </p:sp>
    </p:spTree>
    <p:extLst>
      <p:ext uri="{BB962C8B-B14F-4D97-AF65-F5344CB8AC3E}">
        <p14:creationId xmlns:p14="http://schemas.microsoft.com/office/powerpoint/2010/main" xmlns="" val="34412281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7.uc.cl/sw_educ/qda1106/CAP3/3C/3C4/Images/Fig23_3C4.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3738" y="283711"/>
            <a:ext cx="8168311" cy="547260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3 Rectángulo"/>
          <p:cNvSpPr/>
          <p:nvPr/>
        </p:nvSpPr>
        <p:spPr>
          <a:xfrm>
            <a:off x="293892" y="5847655"/>
            <a:ext cx="8352928" cy="923330"/>
          </a:xfrm>
          <a:prstGeom prst="rect">
            <a:avLst/>
          </a:prstGeom>
          <a:solidFill>
            <a:schemeClr val="bg1"/>
          </a:solidFill>
        </p:spPr>
        <p:txBody>
          <a:bodyPr wrap="square">
            <a:spAutoFit/>
          </a:bodyPr>
          <a:lstStyle/>
          <a:p>
            <a:r>
              <a:rPr lang="es-PE"/>
              <a:t>En cambio, para la molécula de hidruro de berilio se observa que los orbitales moleculares de la molécula de hidrógeno se traslapan con uno de los orbitales p del berilio, permaneciendo los demás sin combinarse. </a:t>
            </a:r>
          </a:p>
        </p:txBody>
      </p:sp>
    </p:spTree>
    <p:extLst>
      <p:ext uri="{BB962C8B-B14F-4D97-AF65-F5344CB8AC3E}">
        <p14:creationId xmlns:p14="http://schemas.microsoft.com/office/powerpoint/2010/main" xmlns="" val="154565660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1314450" y="2539206"/>
            <a:ext cx="6515100" cy="2647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5" y="548680"/>
            <a:ext cx="8377169" cy="28083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56035111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94092" y="2359491"/>
            <a:ext cx="7153275" cy="2828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4092" y="423484"/>
            <a:ext cx="7894332" cy="16732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3568" y="5157191"/>
            <a:ext cx="4824536" cy="15458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310563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548680"/>
            <a:ext cx="8208912" cy="57907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14728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76672"/>
            <a:ext cx="8424936" cy="5816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804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8352928" cy="60542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6996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720725" y="292100"/>
            <a:ext cx="7702550" cy="1076325"/>
          </a:xfrm>
        </p:spPr>
        <p:txBody>
          <a:bodyPr>
            <a:normAutofit/>
          </a:bodyPr>
          <a:lstStyle/>
          <a:p>
            <a:r>
              <a:rPr lang="es-ES_tradnl" b="1">
                <a:solidFill>
                  <a:srgbClr val="7030A0"/>
                </a:solidFill>
              </a:rPr>
              <a:t>¿Por qué se unen los átomos?</a:t>
            </a:r>
          </a:p>
        </p:txBody>
      </p:sp>
      <p:sp>
        <p:nvSpPr>
          <p:cNvPr id="44035" name="Rectangle 3"/>
          <p:cNvSpPr>
            <a:spLocks noGrp="1" noChangeArrowheads="1"/>
          </p:cNvSpPr>
          <p:nvPr>
            <p:ph idx="1"/>
          </p:nvPr>
        </p:nvSpPr>
        <p:spPr>
          <a:xfrm>
            <a:off x="395288" y="1484313"/>
            <a:ext cx="3889375" cy="5113337"/>
          </a:xfrm>
        </p:spPr>
        <p:txBody>
          <a:bodyPr>
            <a:normAutofit fontScale="92500" lnSpcReduction="10000"/>
          </a:bodyPr>
          <a:lstStyle/>
          <a:p>
            <a:r>
              <a:rPr lang="es-ES_tradnl"/>
              <a:t>Los átomos, moléculas e iones y se unen entre sí para tener la </a:t>
            </a:r>
            <a:r>
              <a:rPr lang="es-ES_tradnl" u="sng">
                <a:solidFill>
                  <a:schemeClr val="tx2"/>
                </a:solidFill>
              </a:rPr>
              <a:t>mínima energía</a:t>
            </a:r>
            <a:r>
              <a:rPr lang="es-ES_tradnl"/>
              <a:t>, lo que equivale a decir de máxima estabilidad.</a:t>
            </a:r>
          </a:p>
          <a:p>
            <a:r>
              <a:rPr lang="es-ES_tradnl"/>
              <a:t>Se unen utilizando los electrones más externos (de valencia).</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60360" y="1196752"/>
            <a:ext cx="4536504" cy="296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09957" y="4217721"/>
            <a:ext cx="2489448" cy="2155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11112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19" y="404664"/>
            <a:ext cx="8362637" cy="4608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119795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1" y="476672"/>
            <a:ext cx="8585325" cy="52565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13398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1700807"/>
            <a:ext cx="7560840" cy="49070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476672"/>
            <a:ext cx="7920880" cy="720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992940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631570"/>
            <a:ext cx="8208912" cy="5682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003257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76672"/>
            <a:ext cx="7092280" cy="3790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9884" y="4267622"/>
            <a:ext cx="6945924" cy="20913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31235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908720"/>
            <a:ext cx="8532440" cy="47720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0831487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404664"/>
            <a:ext cx="8604448" cy="4410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1520" y="4581128"/>
            <a:ext cx="8604448" cy="21337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6108602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7279" y="188640"/>
            <a:ext cx="8424936" cy="45365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47279" y="4653136"/>
            <a:ext cx="8424936" cy="20955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804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5" y="476672"/>
            <a:ext cx="3005857" cy="60486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52120" y="188640"/>
            <a:ext cx="3186832" cy="4608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270561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contenido"/>
          <p:cNvSpPr>
            <a:spLocks noGrp="1"/>
          </p:cNvSpPr>
          <p:nvPr>
            <p:ph idx="1"/>
          </p:nvPr>
        </p:nvSpPr>
        <p:spPr>
          <a:xfrm>
            <a:off x="457200" y="1752600"/>
            <a:ext cx="1882552" cy="2406813"/>
          </a:xfrm>
          <a:prstGeom prst="rect">
            <a:avLst/>
          </a:prstGeom>
        </p:spPr>
        <p:txBody>
          <a:bodyPr wrap="square">
            <a:spAutoFit/>
          </a:bodyPr>
          <a:lstStyle/>
          <a:p>
            <a:pPr marL="627063" lvl="3" indent="-368300"/>
            <a:r>
              <a:rPr lang="es-ES" dirty="0"/>
              <a:t>HCN </a:t>
            </a:r>
            <a:endParaRPr lang="es-PE" dirty="0"/>
          </a:p>
          <a:p>
            <a:pPr marL="627063" lvl="3" indent="-368300"/>
            <a:r>
              <a:rPr lang="es-ES" dirty="0" smtClean="0"/>
              <a:t>HCHO</a:t>
            </a:r>
            <a:endParaRPr lang="es-PE" dirty="0"/>
          </a:p>
          <a:p>
            <a:pPr marL="627063" lvl="3" indent="-368300"/>
            <a:r>
              <a:rPr lang="es-ES" dirty="0"/>
              <a:t>XeO</a:t>
            </a:r>
            <a:r>
              <a:rPr lang="es-ES" baseline="-25000" dirty="0"/>
              <a:t>4</a:t>
            </a:r>
            <a:endParaRPr lang="es-PE" dirty="0"/>
          </a:p>
          <a:p>
            <a:pPr marL="627063" lvl="3" indent="-368300"/>
            <a:r>
              <a:rPr lang="es-ES" dirty="0"/>
              <a:t>PCl</a:t>
            </a:r>
            <a:r>
              <a:rPr lang="es-ES" baseline="-25000" dirty="0"/>
              <a:t>5</a:t>
            </a:r>
            <a:endParaRPr lang="es-PE" dirty="0"/>
          </a:p>
          <a:p>
            <a:pPr marL="627063" lvl="3" indent="-368300"/>
            <a:r>
              <a:rPr lang="es-ES" dirty="0" smtClean="0"/>
              <a:t>HNO</a:t>
            </a:r>
            <a:r>
              <a:rPr lang="es-ES" baseline="-25000" dirty="0" smtClean="0"/>
              <a:t>3</a:t>
            </a:r>
            <a:endParaRPr lang="es-PE" dirty="0"/>
          </a:p>
          <a:p>
            <a:pPr marL="627063" lvl="3" indent="-368300"/>
            <a:r>
              <a:rPr lang="es-ES" dirty="0"/>
              <a:t>HClO</a:t>
            </a:r>
            <a:r>
              <a:rPr lang="es-ES" baseline="-25000" dirty="0"/>
              <a:t>3</a:t>
            </a:r>
            <a:endParaRPr lang="es-PE" dirty="0"/>
          </a:p>
          <a:p>
            <a:pPr marL="627063" lvl="3" indent="-368300"/>
            <a:r>
              <a:rPr lang="es-ES" dirty="0"/>
              <a:t>ICl</a:t>
            </a:r>
            <a:r>
              <a:rPr lang="es-ES" baseline="-25000" dirty="0"/>
              <a:t>3</a:t>
            </a:r>
            <a:endParaRPr lang="es-PE" dirty="0"/>
          </a:p>
          <a:p>
            <a:pPr marL="627063" lvl="3" indent="-368300"/>
            <a:r>
              <a:rPr lang="es-ES" dirty="0" smtClean="0"/>
              <a:t>SF</a:t>
            </a:r>
            <a:r>
              <a:rPr lang="es-ES" baseline="-25000" dirty="0" smtClean="0"/>
              <a:t>6</a:t>
            </a:r>
            <a:r>
              <a:rPr lang="es-ES" dirty="0" smtClean="0"/>
              <a:t> </a:t>
            </a:r>
            <a:endParaRPr lang="es-PE" dirty="0"/>
          </a:p>
        </p:txBody>
      </p:sp>
      <p:sp>
        <p:nvSpPr>
          <p:cNvPr id="7" name="AutoShape 6" descr="data:image/png;base64,iVBORw0KGgoAAAANSUhEUgAAAOcAAADaCAMAAABqzqVhAAAAeFBMVEX///8AAAB0dHTp6el4eHj39/c1NTUODg4YGBgcHBy+vr7k5OTExMT7+/tXV1fs7Ozc3NxiYmKhoaGcnJzOzs7x8fFKSkphYWFSUlKTk5MvLy9+fn48PDynp6fR0dGHh4eysrInJycbGxtsbGyOjo5CQkISEhIjIyOlQqjVAAAFtElEQVR4nO2d24KqOgyGBxVROap4RAGXp/d/wy1NcVBpYe1FC8R8d0Bx8g8kTVsIPz8EQRAEQRAEQRDEF+H6dvDA9t22LVFIsJgfLINhjeeLoG171JCOjTfGads2Nc/sXSQwa9uuZjE35TINY7Nq27YGsU+5rHW0cOLYWUTrfM992LZ1jTGcck27gib7wnfe/PYsaxSXB6DRW19innk4QtLHDIQh58j/AfptUkAoiawpHAt126QCuGuX5QfBSdd6LVICXM6D4Cj3XQQXdC4XAvnDXKdFSjCZjr24wZ410GeQIhwmYyFusGMNHH0WqSFhMmxxg5g1uOizSA1e5W2JIuJCPPVkTQ5Zi6kugxThTzIViazJKGth9XzYYkP+LmuyrPLgPmDLkiEAktyeT6IEVd0KEp3fcj2/xT9rxNsIQ7yt0X+uMfSf35IPVee3No78tnK8kuIYr6yqxp9bHONP7qDC+YQAyXwCv3GFcWaAZX7oBybjj+UHYZbsqtciNfCVstLEbnXHEYUYEGnK+haXjbGNs36bVDDka9gfM/LBje2fmm1YpQAIRY+o+nLvDhNDckf3kuditncM2CqgH6TzfB+GWJsTGk9u+8NhP3lu3vFczYyVYOH+fU20/4TbT5UbXBeTEyTXosj1EqVKhh8eL0kUJZdjjOWpBIIgCKItvPGhOK2QjA97dNlQxv51vitb98QyInthbBhWYZN09hzSiQvSiQvSiQvSiQvSiQvSiQvSiQvSiQvSiQvSiQvSiQvSiQvSiQvSiQvSiQvSiQvSiYsv0vkVz5tcb5NTYTOyJjh1EgRBEATxfwlmx+PieEzDnlfAkGEvn2VSH1gjB+Xz1KH38YLZdIku8/PnHyoz7sgqGjulKjOkxWz6RpqrGu8c++GVqzh93sU4ysIy8heXN3Fhp59XNJaWYeoTAQ+w775o80rHWF7RhvdbJ58VFFzoZyRlXvoEL89cVljcPLFDqWaLlGDKinvAm/goKmJArBWV3vGMeYrjHWZ40V700rmPpU4+VJTatm2GclI8kUZKZcU3JIwR9ZAyvsQ9f7Dl6gIg3Eorw6JgyHQKyr0hwv4SnT7TKa3cjAIT3+RIOdIsHhFMp+j7K4hgFdAsHEMvGUtUU0Bi4MMjg7bNUI7LdN6Ey0Yhjmqp/IMc4szvZHg4bmq4cQ1BJGLue0WxSLiVDM3gn3DXbFGThPN8dTMULxjZUBuXL0csdr1bJrTnBZcciIQGMLUbwdYjFT71a5nQvLy4pAuz7ob3NofJV9Gu/MKz70due1R1M/0DfcnTZBicZZe0EI1iXkH1mSvx72SOenLzxrAKZhXHYoGVKz3s0ti24zTJ90x+pQf88YU+jOKG3Bmj165iWHwCo8j2pV0Kd/i+627q7rgnfnrZslTm+6UzxT/QIWYQP6elqZyffKi8lCQPQ+6mUWfdNHcv8eTebHB7arTOopuTO3hHJ5VW3DEH8hzOj53ZbOaE0mWyFD4Kcepe4usueFiJq9vWgHfAb6X122cGt9q0uThp8+eqkg65qc0dc9fo83ohfOrVSJv80X9gBQNM49z44Io/wLHvhJtyY9YqjDF5V3RuffnUgU+oTFNFvx/wDyZcWnVTW4MVDuQe91Tdn6jAjUDlRvHkLO+yxs31MbCIV945QBpQ2JGPHtVHiRX/hw4KyUWlqVbpoZonT56bMTimpSc5C/hY9ffRzkpT/0h+7i90QphNtE3UzU6si3luV5oq+wTlX+jMvgftaQ332cDu10e06QzLR18KMc+F5x216WyDQl6JWmcB0kk6659MOnVDOkln/ZNJp25IZ22d5XnrqIs6JaZW6/RGg09G4y7qlJharVNC13RKIJ2kE6fOb4m339J/kk7SqR3SSTrrn0w6dUM6SWf9k0mnbkgn6ax/MunUjVqdtwYsbAZdz5u0zT9dT4IgCIIgCIIg+sB/ZetAVnJ3eJEAAAAASUVORK5CYII="/>
          <p:cNvSpPr>
            <a:spLocks noChangeAspect="1" noChangeArrowheads="1"/>
          </p:cNvSpPr>
          <p:nvPr/>
        </p:nvSpPr>
        <p:spPr bwMode="auto">
          <a:xfrm>
            <a:off x="1069975" y="1765969"/>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8" name="AutoShape 8" descr="data:image/png;base64,iVBORw0KGgoAAAANSUhEUgAAAOcAAADaCAMAAABqzqVhAAAAeFBMVEX///8AAAB0dHTp6el4eHj39/c1NTUODg4YGBgcHBy+vr7k5OTExMT7+/tXV1fs7Ozc3NxiYmKhoaGcnJzOzs7x8fFKSkphYWFSUlKTk5MvLy9+fn48PDynp6fR0dGHh4eysrInJycbGxtsbGyOjo5CQkISEhIjIyOlQqjVAAAFtElEQVR4nO2d24KqOgyGBxVROap4RAGXp/d/wy1NcVBpYe1FC8R8d0Bx8g8kTVsIPz8EQRAEQRAEQRDEF+H6dvDA9t22LVFIsJgfLINhjeeLoG171JCOjTfGads2Nc/sXSQwa9uuZjE35TINY7Nq27YGsU+5rHW0cOLYWUTrfM992LZ1jTGcck27gib7wnfe/PYsaxSXB6DRW19innk4QtLHDIQh58j/AfptUkAoiawpHAt126QCuGuX5QfBSdd6LVICXM6D4Cj3XQQXdC4XAvnDXKdFSjCZjr24wZ410GeQIhwmYyFusGMNHH0WqSFhMmxxg5g1uOizSA1e5W2JIuJCPPVkTQ5Zi6kugxThTzIViazJKGth9XzYYkP+LmuyrPLgPmDLkiEAktyeT6IEVd0KEp3fcj2/xT9rxNsIQ7yt0X+uMfSf35IPVee3No78tnK8kuIYr6yqxp9bHONP7qDC+YQAyXwCv3GFcWaAZX7oBybjj+UHYZbsqtciNfCVstLEbnXHEYUYEGnK+haXjbGNs36bVDDka9gfM/LBje2fmm1YpQAIRY+o+nLvDhNDckf3kuditncM2CqgH6TzfB+GWJsTGk9u+8NhP3lu3vFczYyVYOH+fU20/4TbT5UbXBeTEyTXosj1EqVKhh8eL0kUJZdjjOWpBIIgCKItvPGhOK2QjA97dNlQxv51vitb98QyInthbBhWYZN09hzSiQvSiQvSiQvSiQvSiQvSiQvSiQvSiQvSiQvSiQvSiQvSiQvSiQvSiQvSiQvSiQvSiYsv0vkVz5tcb5NTYTOyJjh1EgRBEATxfwlmx+PieEzDnlfAkGEvn2VSH1gjB+Xz1KH38YLZdIku8/PnHyoz7sgqGjulKjOkxWz6RpqrGu8c++GVqzh93sU4ysIy8heXN3Fhp59XNJaWYeoTAQ+w775o80rHWF7RhvdbJ58VFFzoZyRlXvoEL89cVljcPLFDqWaLlGDKinvAm/goKmJArBWV3vGMeYrjHWZ40V700rmPpU4+VJTatm2GclI8kUZKZcU3JIwR9ZAyvsQ9f7Dl6gIg3Eorw6JgyHQKyr0hwv4SnT7TKa3cjAIT3+RIOdIsHhFMp+j7K4hgFdAsHEMvGUtUU0Bi4MMjg7bNUI7LdN6Ey0Yhjmqp/IMc4szvZHg4bmq4cQ1BJGLue0WxSLiVDM3gn3DXbFGThPN8dTMULxjZUBuXL0csdr1bJrTnBZcciIQGMLUbwdYjFT71a5nQvLy4pAuz7ob3NofJV9Gu/MKz70due1R1M/0DfcnTZBicZZe0EI1iXkH1mSvx72SOenLzxrAKZhXHYoGVKz3s0ti24zTJ90x+pQf88YU+jOKG3Bmj165iWHwCo8j2pV0Kd/i+627q7rgnfnrZslTm+6UzxT/QIWYQP6elqZyffKi8lCQPQ+6mUWfdNHcv8eTebHB7arTOopuTO3hHJ5VW3DEH8hzOj53ZbOaE0mWyFD4Kcepe4usueFiJq9vWgHfAb6X122cGt9q0uThp8+eqkg65qc0dc9fo83ohfOrVSJv80X9gBQNM49z44Io/wLHvhJtyY9YqjDF5V3RuffnUgU+oTFNFvx/wDyZcWnVTW4MVDuQe91Tdn6jAjUDlRvHkLO+yxs31MbCIV945QBpQ2JGPHtVHiRX/hw4KyUWlqVbpoZonT56bMTimpSc5C/hY9ffRzkpT/0h+7i90QphNtE3UzU6si3luV5oq+wTlX+jMvgftaQ332cDu10e06QzLR18KMc+F5x216WyDQl6JWmcB0kk6659MOnVDOkln/ZNJp25IZ22d5XnrqIs6JaZW6/RGg09G4y7qlJharVNC13RKIJ2kE6fOb4m339J/kk7SqR3SSTrrn0w6dUM6SWf9k0mnbkgn6ax/MunUjVqdtwYsbAZdz5u0zT9dT4IgCIIgCIIg+sB/ZetAVnJ3eJE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7177" name="Picture 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82797" y="1772816"/>
            <a:ext cx="1022183" cy="97422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9" name="Picture 11" descr="Resultado de imagen para HC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59832" y="1772816"/>
            <a:ext cx="1296144" cy="716742"/>
          </a:xfrm>
          <a:prstGeom prst="rect">
            <a:avLst/>
          </a:prstGeom>
          <a:noFill/>
          <a:extLst>
            <a:ext uri="{909E8E84-426E-40DD-AFC4-6F175D3DCCD1}">
              <a14:hiddenFill xmlns:a14="http://schemas.microsoft.com/office/drawing/2010/main" xmlns="">
                <a:solidFill>
                  <a:srgbClr val="FFFFFF"/>
                </a:solidFill>
              </a14:hiddenFill>
            </a:ext>
          </a:extLst>
        </p:spPr>
      </p:pic>
      <p:pic>
        <p:nvPicPr>
          <p:cNvPr id="7181" name="Picture 13" descr="https://upload.wikimedia.org/wikipedia/commons/thumb/1/1a/Xenon-tetroxide-2D.png/100px-Xenon-tetroxide-2D.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70800" y="1765969"/>
            <a:ext cx="952500" cy="981076"/>
          </a:xfrm>
          <a:prstGeom prst="rect">
            <a:avLst/>
          </a:prstGeom>
          <a:noFill/>
          <a:extLst>
            <a:ext uri="{909E8E84-426E-40DD-AFC4-6F175D3DCCD1}">
              <a14:hiddenFill xmlns:a14="http://schemas.microsoft.com/office/drawing/2010/main" xmlns="">
                <a:solidFill>
                  <a:srgbClr val="FFFFFF"/>
                </a:solidFill>
              </a14:hiddenFill>
            </a:ext>
          </a:extLst>
        </p:spPr>
      </p:pic>
      <p:pic>
        <p:nvPicPr>
          <p:cNvPr id="7183" name="Picture 15" descr="Resultado de imagen para ICl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87138" y="5039156"/>
            <a:ext cx="1181100" cy="1581151"/>
          </a:xfrm>
          <a:prstGeom prst="rect">
            <a:avLst/>
          </a:prstGeom>
          <a:noFill/>
          <a:extLst>
            <a:ext uri="{909E8E84-426E-40DD-AFC4-6F175D3DCCD1}">
              <a14:hiddenFill xmlns:a14="http://schemas.microsoft.com/office/drawing/2010/main" xmlns="">
                <a:solidFill>
                  <a:srgbClr val="FFFFFF"/>
                </a:solidFill>
              </a14:hiddenFill>
            </a:ext>
          </a:extLst>
        </p:spPr>
      </p:pic>
      <p:pic>
        <p:nvPicPr>
          <p:cNvPr id="7185" name="Picture 17" descr="Resultado de imagen para SF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270800" y="5329151"/>
            <a:ext cx="1368152" cy="129115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AutoShape 19" descr="Resultado de imagen para HClO3"/>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0" name="AutoShape 21" descr="Resultado de imagen para HClO3"/>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1" name="AutoShape 23" descr="Resultado de imagen para HClO3"/>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7193" name="Picture 25" descr="http://www.chemeddl.org/alfresco/d/d/workspace/SpacesStore/1804b08a-6323-44d6-92b9-f7519c00847e/hclo3.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200292" y="3383458"/>
            <a:ext cx="1269335" cy="739156"/>
          </a:xfrm>
          <a:prstGeom prst="rect">
            <a:avLst/>
          </a:prstGeom>
          <a:noFill/>
          <a:extLst>
            <a:ext uri="{909E8E84-426E-40DD-AFC4-6F175D3DCCD1}">
              <a14:hiddenFill xmlns:a14="http://schemas.microsoft.com/office/drawing/2010/main" xmlns="">
                <a:solidFill>
                  <a:srgbClr val="FFFFFF"/>
                </a:solidFill>
              </a14:hiddenFill>
            </a:ext>
          </a:extLst>
        </p:spPr>
      </p:pic>
      <p:pic>
        <p:nvPicPr>
          <p:cNvPr id="7195" name="Picture 27" descr="http://www.educaplus.org/moleculas3d/imagenes/pcl5.1.gif"/>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015768" y="3068960"/>
            <a:ext cx="1340207" cy="136815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AutoShape 29" descr="data:image/png;base64,iVBORw0KGgoAAAANSUhEUgAAAHQAAAB3CAMAAADl0JS7AAABX1BMVEX///8AAAD/AADq6uq6urpra2sfHhtiYmL39/fV1dXn5+fb29sODg5PT0+uq6NhYWRDQ0NkdmRWVlbt+O357e3/9PTrUFDlgJ7jMTH/tLT/9er/d3f1AAD9+O/++fm/v7/55uj/ZWX/ZF7/2dmmpqbln535/fn94Nj/WFLqfn/1YmrkYmL+z9Drz+Przbz+V1j/NzjqkJLx2ujbWnztcYj0N030hYH0u7Pup63fb2b06/T/7OXvrqzgYWf43+XztbzrtsnfmYQpKSrfCxrmdHvph3bcj2vuxNHtY3r9jpDwvb3mjqP1IjX4NkPhiIPx2sv0j5z/np30CRTxpKDkgofkr53rFBHqVGP/eHHyOh3qPVlNTWSYlpwdHTfnTEmJh4Xgl7lxeHPW69Z7iXssLDn5SUDpqL2Dg42Tk6XU0MXmbVLkpZznW1tubnoQDhvzfmztJwA8PDLdfaTmqsT6GykJpS44AAAEmUlEQVRoge2a/1/aRhjHL0/YCKgdraQquWAQQYqAwLBQcIiVjS/WWqlracfK1lXdN9tu+v+/dvliSDABquTqXs3nl7u8ePK8ucvd5Z4nh9D/Ruy8URwdZv+uUX2WBnTmMWPU4xkaUDTjM4pKQ105JdZvMz/irD/uFPQfxjPgRBt5/WJ+7v1bp6DvdGil1S382+yWtJb752YdmziBS2h0ESp8OFiAOj1oFcOfcilh+JsatAlQkUvuGcAaLSgASEplCSBJCZoG6OjQCCXoXwAvdOh+ng60bYSuIDrQMgDWobSeKXqlDaRwAaBGC8pjKMil9AQ2EC0o2j6GKClaaudSgqK1D7tCXdjd452H/sysXlY5SQpK/OWVP8DQ2SlxdDBmeZjPsCVzoS7UhbrQWwA980wResekVTuzU4aJTwBlze48NqEXY5aNszNGe7+NgfpmTd4Cfmuznscka6PTS+Y46Pwds7sbhJIDJr2BZGBSgxqZtKAmJprpXTtXxs4xvmsxryXuD2VjxXonhU6BiXzMPdYM5XKRlUjyPHyI2oKQ44fsf1eZ6YggCN0iSteFbj09hnEgEI+P0pU2qgvCiQL1mqHnAEWeFyMgILQLb4JDDthZpZ3hKImISUwRXvvYlMKjmU0S3PF8LdspIQlgwQK6AJ22Ulkh0EW4PwzVlQK4IMF/MVkejeQ78Fo1uSgh3hLauICHmnFkNJRPkvCbL39cG81E3wMsqbXSoTVU/AAQ05yejIaiShYglYxqV7GkYLnCRbOQENVqtWYNlV4ANAZ3KNBl5uthvVdW5BhoSRWi44340QW5kzMaM8uDIF1riRVUHh7pIajP+9UVqc9/BdQ8EkJJyKF8JxFHnNHYS8wOtRzIJ0Lt1QCtX9Kb8PTgAOPiFRM5xTQWigEyE0M3STP25ZHZ7sB67IeFhcZVmwm6t9wE2JkUmgihhwAtGYphD1nP1sYTNdszAopSHdhQF/B4dAxUIP8u0wG8TcZfAhKEWalYmJHeeK7WqkEbKCoCPJXHfrW1NBqaUzKf5JFtEhxpcbJYeiRZ2JULkFD+zNZ3VRQG2DZA9bdMahESD+rJ9RQZH3gwJ4aU2cDZXBzlvyVjKZFBwUVS7loxCXULZyMP6pEFSVkp7os6FHH6WzEs1nZqovyExFAoJFpD5Z9CWqHYSL9UbZfgsHiy01DeHOpd6G3gt3k749sr1kfnK5tJy7PT2COJnEnjzMdtzCZzN9kOf1IomRYmLVubzX1j1NkNoVzf5O5Xm1QXa9KNu5cz+5vOF6ovICh2oS7UhbrQWw51bhfR6xtSBb7+AMT1Tm02cjfXO8Ymj+bkF6iAAXp+tB7TQy46H/i28HEmHoOXVYrQFmC5OAGcogYtYijJZfA17FODYu1wBXquZSooQOPGwxW0zjmcG48cKFEtBeiPJmiQDrRmhNLqXtOBmSNa0D0AZX4GXwLO04KiLrySCwnDFnIaqh85ECPwjBRZrOVPnFzwV3u66/SbbDY7yDx5ek4xXVER92nJianI99M9gwI9x06BGuUxZzC8VHainH/GKPcksytXrly5cvUZ9B/MwI1gZ9xkVgAAAABJRU5ErkJgg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
        <p:nvSpPr>
          <p:cNvPr id="13" name="AutoShape 31" descr="data:image/png;base64,iVBORw0KGgoAAAANSUhEUgAAAHQAAAB3CAMAAADl0JS7AAABX1BMVEX///8AAAD/AADq6uq6urpra2sfHhtiYmL39/fV1dXn5+fb29sODg5PT0+uq6NhYWRDQ0NkdmRWVlbt+O357e3/9PTrUFDlgJ7jMTH/tLT/9er/d3f1AAD9+O/++fm/v7/55uj/ZWX/ZF7/2dmmpqbln535/fn94Nj/WFLqfn/1YmrkYmL+z9Drz+Przbz+V1j/NzjqkJLx2ujbWnztcYj0N030hYH0u7Pup63fb2b06/T/7OXvrqzgYWf43+XztbzrtsnfmYQpKSrfCxrmdHvph3bcj2vuxNHtY3r9jpDwvb3mjqP1IjX4NkPhiIPx2sv0j5z/np30CRTxpKDkgofkr53rFBHqVGP/eHHyOh3qPVlNTWSYlpwdHTfnTEmJh4Xgl7lxeHPW69Z7iXssLDn5SUDpqL2Dg42Tk6XU0MXmbVLkpZznW1tubnoQDhvzfmztJwA8PDLdfaTmqsT6GykJpS44AAAEmUlEQVRoge2a/1/aRhjHL0/YCKgdraQquWAQQYqAwLBQcIiVjS/WWqlracfK1lXdN9tu+v+/dvliSDABquTqXs3nl7u8ePK8ucvd5Z4nh9D/Ruy8URwdZv+uUX2WBnTmMWPU4xkaUDTjM4pKQ105JdZvMz/irD/uFPQfxjPgRBt5/WJ+7v1bp6DvdGil1S382+yWtJb752YdmziBS2h0ESp8OFiAOj1oFcOfcilh+JsatAlQkUvuGcAaLSgASEplCSBJCZoG6OjQCCXoXwAvdOh+ng60bYSuIDrQMgDWobSeKXqlDaRwAaBGC8pjKMil9AQ2EC0o2j6GKClaaudSgqK1D7tCXdjd452H/sysXlY5SQpK/OWVP8DQ2SlxdDBmeZjPsCVzoS7UhbrQWwA980wResekVTuzU4aJTwBlze48NqEXY5aNszNGe7+NgfpmTd4Cfmuznscka6PTS+Y46Pwds7sbhJIDJr2BZGBSgxqZtKAmJprpXTtXxs4xvmsxryXuD2VjxXonhU6BiXzMPdYM5XKRlUjyPHyI2oKQ44fsf1eZ6YggCN0iSteFbj09hnEgEI+P0pU2qgvCiQL1mqHnAEWeFyMgILQLb4JDDthZpZ3hKImISUwRXvvYlMKjmU0S3PF8LdspIQlgwQK6AJ22Ulkh0EW4PwzVlQK4IMF/MVkejeQ78Fo1uSgh3hLauICHmnFkNJRPkvCbL39cG81E3wMsqbXSoTVU/AAQ05yejIaiShYglYxqV7GkYLnCRbOQENVqtWYNlV4ANAZ3KNBl5uthvVdW5BhoSRWi44340QW5kzMaM8uDIF1riRVUHh7pIajP+9UVqc9/BdQ8EkJJyKF8JxFHnNHYS8wOtRzIJ0Lt1QCtX9Kb8PTgAOPiFRM5xTQWigEyE0M3STP25ZHZ7sB67IeFhcZVmwm6t9wE2JkUmgihhwAtGYphD1nP1sYTNdszAopSHdhQF/B4dAxUIP8u0wG8TcZfAhKEWalYmJHeeK7WqkEbKCoCPJXHfrW1NBqaUzKf5JFtEhxpcbJYeiRZ2JULkFD+zNZ3VRQG2DZA9bdMahESD+rJ9RQZH3gwJ4aU2cDZXBzlvyVjKZFBwUVS7loxCXULZyMP6pEFSVkp7os6FHH6WzEs1nZqovyExFAoJFpD5Z9CWqHYSL9UbZfgsHiy01DeHOpd6G3gt3k749sr1kfnK5tJy7PT2COJnEnjzMdtzCZzN9kOf1IomRYmLVubzX1j1NkNoVzf5O5Xm1QXa9KNu5cz+5vOF6ovICh2oS7UhbrQWw51bhfR6xtSBb7+AMT1Tm02cjfXO8Ymj+bkF6iAAXp+tB7TQy46H/i28HEmHoOXVYrQFmC5OAGcogYtYijJZfA17FODYu1wBXquZSooQOPGwxW0zjmcG48cKFEtBeiPJmiQDrRmhNLqXtOBmSNa0D0AZX4GXwLO04KiLrySCwnDFnIaqh85ECPwjBRZrOVPnFzwV3u66/SbbDY7yDx5ek4xXVER92nJianI99M9gwI9x06BGuUxZzC8VHainH/GKPcksytXrly5cvUZ9B/MwI1gZ9xkV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xmlns="" val="3521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title"/>
          </p:nvPr>
        </p:nvSpPr>
        <p:spPr/>
        <p:txBody>
          <a:bodyPr/>
          <a:lstStyle/>
          <a:p>
            <a:r>
              <a:rPr lang="es-ES_tradnl">
                <a:solidFill>
                  <a:srgbClr val="7030A0"/>
                </a:solidFill>
              </a:rPr>
              <a:t>Tipos de enlaces</a:t>
            </a:r>
          </a:p>
        </p:txBody>
      </p:sp>
      <p:sp>
        <p:nvSpPr>
          <p:cNvPr id="7173" name="Rectangle 5"/>
          <p:cNvSpPr>
            <a:spLocks noGrp="1" noChangeArrowheads="1"/>
          </p:cNvSpPr>
          <p:nvPr>
            <p:ph idx="1"/>
          </p:nvPr>
        </p:nvSpPr>
        <p:spPr/>
        <p:txBody>
          <a:bodyPr/>
          <a:lstStyle/>
          <a:p>
            <a:r>
              <a:rPr lang="es-ES_tradnl"/>
              <a:t>Atómicos:</a:t>
            </a:r>
          </a:p>
          <a:p>
            <a:pPr lvl="1"/>
            <a:r>
              <a:rPr lang="es-ES_tradnl"/>
              <a:t>Iónico</a:t>
            </a:r>
          </a:p>
          <a:p>
            <a:pPr lvl="1"/>
            <a:r>
              <a:rPr lang="es-ES_tradnl"/>
              <a:t>Covalente</a:t>
            </a:r>
          </a:p>
          <a:p>
            <a:pPr lvl="1"/>
            <a:r>
              <a:rPr lang="es-ES_tradnl"/>
              <a:t>Metálico</a:t>
            </a:r>
          </a:p>
          <a:p>
            <a:r>
              <a:rPr lang="es-ES_tradnl"/>
              <a:t>Intermoleculares:</a:t>
            </a:r>
          </a:p>
          <a:p>
            <a:pPr lvl="1"/>
            <a:r>
              <a:rPr lang="es-ES_tradnl"/>
              <a:t>Fuerzas de Van de Waals</a:t>
            </a:r>
          </a:p>
          <a:p>
            <a:pPr lvl="1"/>
            <a:r>
              <a:rPr lang="es-ES_tradnl"/>
              <a:t>Enlaces de hidrógeno</a:t>
            </a:r>
          </a:p>
          <a:p>
            <a:endParaRPr lang="es-ES_tradnl"/>
          </a:p>
        </p:txBody>
      </p:sp>
      <p:sp>
        <p:nvSpPr>
          <p:cNvPr id="6" name="5 Marcador de número de diapositiva"/>
          <p:cNvSpPr>
            <a:spLocks noGrp="1"/>
          </p:cNvSpPr>
          <p:nvPr>
            <p:ph type="sldNum" sz="quarter" idx="12"/>
          </p:nvPr>
        </p:nvSpPr>
        <p:spPr/>
        <p:txBody>
          <a:bodyPr/>
          <a:lstStyle/>
          <a:p>
            <a:fld id="{FC7BA316-4B8B-4B83-9A27-E87FE6B704E6}" type="slidenum">
              <a:rPr lang="es-ES_tradnl" altLang="en-US"/>
              <a:pPr/>
              <a:t>3</a:t>
            </a:fld>
            <a:endParaRPr lang="es-ES_tradnl" alt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4009" y="1484784"/>
            <a:ext cx="4248472" cy="2520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702895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476672"/>
            <a:ext cx="8352928" cy="1224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536" y="1844824"/>
            <a:ext cx="7920880" cy="46074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357734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390525"/>
            <a:ext cx="8345370" cy="57747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177230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3375" y="404664"/>
            <a:ext cx="8271073" cy="63367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56007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6700" y="260648"/>
            <a:ext cx="8601870" cy="4608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0339" y="4869160"/>
            <a:ext cx="8152687" cy="1368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234328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21825"/>
          <a:stretch/>
        </p:blipFill>
        <p:spPr bwMode="auto">
          <a:xfrm>
            <a:off x="517732" y="548680"/>
            <a:ext cx="8158724" cy="55446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420019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404664"/>
            <a:ext cx="8666426" cy="51125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923776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404664"/>
            <a:ext cx="8229600" cy="5865515"/>
          </a:xfrm>
        </p:spPr>
        <p:txBody>
          <a:bodyPr>
            <a:normAutofit fontScale="70000" lnSpcReduction="20000"/>
          </a:bodyPr>
          <a:lstStyle/>
          <a:p>
            <a:r>
              <a:rPr lang="es-PE" dirty="0" smtClean="0"/>
              <a:t>SF</a:t>
            </a:r>
            <a:r>
              <a:rPr lang="es-PE" baseline="-25000" dirty="0" smtClean="0"/>
              <a:t>4</a:t>
            </a:r>
          </a:p>
          <a:p>
            <a:endParaRPr lang="es-PE" baseline="-25000" dirty="0"/>
          </a:p>
          <a:p>
            <a:endParaRPr lang="es-PE" baseline="-25000" dirty="0" smtClean="0"/>
          </a:p>
          <a:p>
            <a:endParaRPr lang="es-PE" baseline="-25000" dirty="0" smtClean="0"/>
          </a:p>
          <a:p>
            <a:endParaRPr lang="es-PE" baseline="-25000" dirty="0"/>
          </a:p>
          <a:p>
            <a:endParaRPr lang="es-PE" baseline="-25000" dirty="0" smtClean="0"/>
          </a:p>
          <a:p>
            <a:pPr marL="114300" indent="0">
              <a:buNone/>
            </a:pPr>
            <a:endParaRPr lang="es-PE" baseline="-25000" dirty="0"/>
          </a:p>
          <a:p>
            <a:endParaRPr lang="es-PE" baseline="-25000" dirty="0" smtClean="0"/>
          </a:p>
          <a:p>
            <a:r>
              <a:rPr lang="es-PE" dirty="0" smtClean="0"/>
              <a:t>IF</a:t>
            </a:r>
            <a:r>
              <a:rPr lang="es-PE" baseline="-25000" dirty="0" smtClean="0"/>
              <a:t>5</a:t>
            </a:r>
          </a:p>
          <a:p>
            <a:endParaRPr lang="es-PE" baseline="-25000" dirty="0"/>
          </a:p>
          <a:p>
            <a:endParaRPr lang="es-PE" baseline="-25000" dirty="0" smtClean="0"/>
          </a:p>
          <a:p>
            <a:endParaRPr lang="es-PE" baseline="-25000" dirty="0"/>
          </a:p>
          <a:p>
            <a:endParaRPr lang="es-PE" baseline="-25000" dirty="0" smtClean="0"/>
          </a:p>
          <a:p>
            <a:endParaRPr lang="es-PE" baseline="-25000" dirty="0"/>
          </a:p>
          <a:p>
            <a:endParaRPr lang="es-PE" baseline="-25000" dirty="0" smtClean="0"/>
          </a:p>
          <a:p>
            <a:endParaRPr lang="es-PE" baseline="-25000" dirty="0"/>
          </a:p>
          <a:p>
            <a:endParaRPr lang="es-PE" baseline="-25000" dirty="0" smtClean="0"/>
          </a:p>
          <a:p>
            <a:endParaRPr lang="es-PE" baseline="-25000" dirty="0" smtClean="0"/>
          </a:p>
          <a:p>
            <a:endParaRPr lang="es-PE" baseline="-25000" dirty="0" smtClean="0"/>
          </a:p>
          <a:p>
            <a:r>
              <a:rPr lang="es-PE" dirty="0" smtClean="0"/>
              <a:t>COCl</a:t>
            </a:r>
            <a:r>
              <a:rPr lang="es-PE" baseline="-25000" dirty="0" smtClean="0"/>
              <a:t>2 (Fosgeno)</a:t>
            </a:r>
          </a:p>
          <a:p>
            <a:pPr marL="114300" indent="0">
              <a:buNone/>
            </a:pPr>
            <a:endParaRPr lang="es-PE" baseline="-25000" dirty="0" smtClean="0"/>
          </a:p>
          <a:p>
            <a:pPr marL="114300" indent="0">
              <a:buNone/>
            </a:pPr>
            <a:endParaRPr lang="es-PE" baseline="-25000" dirty="0" smtClean="0"/>
          </a:p>
          <a:p>
            <a:pPr marL="114300" indent="0">
              <a:buNone/>
            </a:pPr>
            <a:endParaRPr lang="es-PE" baseline="-25000" dirty="0" smtClean="0"/>
          </a:p>
          <a:p>
            <a:r>
              <a:rPr lang="es-PE" dirty="0" smtClean="0"/>
              <a:t>NO</a:t>
            </a:r>
            <a:r>
              <a:rPr lang="es-PE" baseline="-25000" dirty="0" smtClean="0"/>
              <a:t>3</a:t>
            </a:r>
            <a:r>
              <a:rPr lang="es-PE" baseline="30000" dirty="0" smtClean="0"/>
              <a:t>-</a:t>
            </a:r>
          </a:p>
          <a:p>
            <a:endParaRPr lang="es-PE" baseline="30000" dirty="0"/>
          </a:p>
        </p:txBody>
      </p:sp>
      <p:pic>
        <p:nvPicPr>
          <p:cNvPr id="27650" name="Picture 2" descr="http://www.quimitube.com/wp-content/uploads/2013/03/estructura-de-lewis-del-fosgeno.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29478" y="4029869"/>
            <a:ext cx="1390650" cy="1276350"/>
          </a:xfrm>
          <a:prstGeom prst="rect">
            <a:avLst/>
          </a:prstGeom>
          <a:noFill/>
          <a:extLst>
            <a:ext uri="{909E8E84-426E-40DD-AFC4-6F175D3DCCD1}">
              <a14:hiddenFill xmlns:a14="http://schemas.microsoft.com/office/drawing/2010/main" xmlns="">
                <a:solidFill>
                  <a:srgbClr val="FFFFFF"/>
                </a:solidFill>
              </a14:hiddenFill>
            </a:ext>
          </a:extLst>
        </p:spPr>
      </p:pic>
      <p:pic>
        <p:nvPicPr>
          <p:cNvPr id="27652" name="Picture 4" descr="http://www.uv.es/lahuerta/test/tema4/Tema31Figuras/NO3.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092280" y="5423141"/>
            <a:ext cx="1265089" cy="1297117"/>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www.textoscientificos.com/imagenes/quimica/diagrama-sf6.gif"/>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r="41874"/>
          <a:stretch/>
        </p:blipFill>
        <p:spPr bwMode="auto">
          <a:xfrm>
            <a:off x="1691680" y="9078"/>
            <a:ext cx="2050903" cy="2058247"/>
          </a:xfrm>
          <a:prstGeom prst="rect">
            <a:avLst/>
          </a:prstGeom>
          <a:noFill/>
          <a:extLst>
            <a:ext uri="{909E8E84-426E-40DD-AFC4-6F175D3DCCD1}">
              <a14:hiddenFill xmlns:a14="http://schemas.microsoft.com/office/drawing/2010/main" xmlns="">
                <a:solidFill>
                  <a:srgbClr val="FFFFFF"/>
                </a:solidFill>
              </a14:hiddenFill>
            </a:ext>
          </a:extLst>
        </p:spPr>
      </p:pic>
      <p:pic>
        <p:nvPicPr>
          <p:cNvPr id="27656" name="Picture 8" descr="https://encrypted-tbn2.gstatic.com/images?q=tbn:ANd9GcR-kDI1Go_s2dxaJfZ81lALHmZNLYpURKN9h9eCZX_0vadLANbQIQ"/>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42583" y="2067325"/>
            <a:ext cx="2295525" cy="19907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7092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solidFill>
                  <a:srgbClr val="FF0000"/>
                </a:solidFill>
              </a:rPr>
              <a:t>Resonancia</a:t>
            </a:r>
            <a:endParaRPr lang="es-PE">
              <a:solidFill>
                <a:srgbClr val="FF0000"/>
              </a:solidFill>
            </a:endParaRPr>
          </a:p>
        </p:txBody>
      </p:sp>
      <p:sp>
        <p:nvSpPr>
          <p:cNvPr id="3" name="2 Marcador de contenido"/>
          <p:cNvSpPr>
            <a:spLocks noGrp="1"/>
          </p:cNvSpPr>
          <p:nvPr>
            <p:ph idx="1"/>
          </p:nvPr>
        </p:nvSpPr>
        <p:spPr/>
        <p:txBody>
          <a:bodyPr/>
          <a:lstStyle/>
          <a:p>
            <a:endParaRPr lang="es-PE"/>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7184" y="1330823"/>
            <a:ext cx="8337263" cy="5194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057599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5" name="Object 3"/>
          <p:cNvGraphicFramePr>
            <a:graphicFrameLocks noChangeAspect="1"/>
          </p:cNvGraphicFramePr>
          <p:nvPr>
            <p:extLst>
              <p:ext uri="{D42A27DB-BD31-4B8C-83A1-F6EECF244321}">
                <p14:modId xmlns:p14="http://schemas.microsoft.com/office/powerpoint/2010/main" xmlns="" val="2533692139"/>
              </p:ext>
            </p:extLst>
          </p:nvPr>
        </p:nvGraphicFramePr>
        <p:xfrm>
          <a:off x="539751" y="735013"/>
          <a:ext cx="7993062" cy="2405955"/>
        </p:xfrm>
        <a:graphic>
          <a:graphicData uri="http://schemas.openxmlformats.org/presentationml/2006/ole">
            <p:oleObj spid="_x0000_s1074" name="Fotografía de Photo Editor" r:id="rId3" imgW="6771429" imgH="1628571" progId="">
              <p:embed/>
            </p:oleObj>
          </a:graphicData>
        </a:graphic>
      </p:graphicFrame>
      <p:graphicFrame>
        <p:nvGraphicFramePr>
          <p:cNvPr id="44036" name="Object 4"/>
          <p:cNvGraphicFramePr>
            <a:graphicFrameLocks noChangeAspect="1"/>
          </p:cNvGraphicFramePr>
          <p:nvPr>
            <p:extLst>
              <p:ext uri="{D42A27DB-BD31-4B8C-83A1-F6EECF244321}">
                <p14:modId xmlns:p14="http://schemas.microsoft.com/office/powerpoint/2010/main" xmlns="" val="1533527299"/>
              </p:ext>
            </p:extLst>
          </p:nvPr>
        </p:nvGraphicFramePr>
        <p:xfrm>
          <a:off x="539750" y="3235324"/>
          <a:ext cx="8058150" cy="1705843"/>
        </p:xfrm>
        <a:graphic>
          <a:graphicData uri="http://schemas.openxmlformats.org/presentationml/2006/ole">
            <p:oleObj spid="_x0000_s1075" name="Fotografía de Photo Editor" r:id="rId4" imgW="6439799" imgH="1076475" progId="">
              <p:embed/>
            </p:oleObj>
          </a:graphicData>
        </a:graphic>
      </p:graphicFrame>
      <p:graphicFrame>
        <p:nvGraphicFramePr>
          <p:cNvPr id="44037" name="Object 5"/>
          <p:cNvGraphicFramePr>
            <a:graphicFrameLocks noChangeAspect="1"/>
          </p:cNvGraphicFramePr>
          <p:nvPr>
            <p:extLst>
              <p:ext uri="{D42A27DB-BD31-4B8C-83A1-F6EECF244321}">
                <p14:modId xmlns:p14="http://schemas.microsoft.com/office/powerpoint/2010/main" xmlns="" val="553242596"/>
              </p:ext>
            </p:extLst>
          </p:nvPr>
        </p:nvGraphicFramePr>
        <p:xfrm>
          <a:off x="495300" y="5229200"/>
          <a:ext cx="8104188" cy="1511448"/>
        </p:xfrm>
        <a:graphic>
          <a:graphicData uri="http://schemas.openxmlformats.org/presentationml/2006/ole">
            <p:oleObj spid="_x0000_s1076" name="Fotografía de Photo Editor" r:id="rId5" imgW="6504762" imgH="923810" progId="">
              <p:embed/>
            </p:oleObj>
          </a:graphicData>
        </a:graphic>
      </p:graphicFrame>
      <p:sp>
        <p:nvSpPr>
          <p:cNvPr id="8" name="Rectangle 12"/>
          <p:cNvSpPr>
            <a:spLocks noGrp="1" noChangeArrowheads="1"/>
          </p:cNvSpPr>
          <p:nvPr>
            <p:ph type="title"/>
          </p:nvPr>
        </p:nvSpPr>
        <p:spPr>
          <a:xfrm>
            <a:off x="539552" y="404664"/>
            <a:ext cx="5761558" cy="558800"/>
          </a:xfrm>
          <a:solidFill>
            <a:schemeClr val="bg2">
              <a:lumMod val="90000"/>
            </a:schemeClr>
          </a:solidFill>
          <a:ln>
            <a:solidFill>
              <a:schemeClr val="accent2"/>
            </a:solidFill>
            <a:miter lim="800000"/>
            <a:headEnd/>
            <a:tailEnd/>
          </a:ln>
        </p:spPr>
        <p:txBody>
          <a:bodyPr>
            <a:normAutofit/>
          </a:bodyPr>
          <a:lstStyle/>
          <a:p>
            <a:r>
              <a:rPr lang="es-ES" altLang="es-PE" sz="2800" b="1" dirty="0">
                <a:solidFill>
                  <a:schemeClr val="accent2"/>
                </a:solidFill>
                <a:latin typeface="Comic Sans MS" pitchFamily="66" charset="0"/>
              </a:rPr>
              <a:t>Reglas de resonancia</a:t>
            </a:r>
          </a:p>
        </p:txBody>
      </p:sp>
      <p:cxnSp>
        <p:nvCxnSpPr>
          <p:cNvPr id="7" name="6 Conector recto"/>
          <p:cNvCxnSpPr/>
          <p:nvPr/>
        </p:nvCxnSpPr>
        <p:spPr>
          <a:xfrm flipH="1">
            <a:off x="7020272" y="1988840"/>
            <a:ext cx="360040"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7092280" y="2060848"/>
            <a:ext cx="288032" cy="6480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64054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7" name="Object 3"/>
          <p:cNvGraphicFramePr>
            <a:graphicFrameLocks noChangeAspect="1"/>
          </p:cNvGraphicFramePr>
          <p:nvPr>
            <p:extLst>
              <p:ext uri="{D42A27DB-BD31-4B8C-83A1-F6EECF244321}">
                <p14:modId xmlns:p14="http://schemas.microsoft.com/office/powerpoint/2010/main" xmlns="" val="2319616463"/>
              </p:ext>
            </p:extLst>
          </p:nvPr>
        </p:nvGraphicFramePr>
        <p:xfrm>
          <a:off x="539750" y="3212976"/>
          <a:ext cx="8086725" cy="3240360"/>
        </p:xfrm>
        <a:graphic>
          <a:graphicData uri="http://schemas.openxmlformats.org/presentationml/2006/ole">
            <p:oleObj spid="_x0000_s2066" name="Fotografía de Photo Editor" r:id="rId3" imgW="6144483" imgH="1800476" progId="">
              <p:embed/>
            </p:oleObj>
          </a:graphicData>
        </a:graphic>
      </p:graphicFrame>
      <p:pic>
        <p:nvPicPr>
          <p:cNvPr id="1638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9750" y="1052736"/>
            <a:ext cx="8086725" cy="2160240"/>
          </a:xfrm>
          <a:prstGeom prst="rect">
            <a:avLst/>
          </a:prstGeom>
          <a:noFill/>
          <a:extLst>
            <a:ext uri="{909E8E84-426E-40DD-AFC4-6F175D3DCCD1}">
              <a14:hiddenFill xmlns:a14="http://schemas.microsoft.com/office/drawing/2010/main" xmlns="">
                <a:solidFill>
                  <a:srgbClr val="FFFFFF"/>
                </a:solidFill>
              </a14:hiddenFill>
            </a:ext>
          </a:extLst>
        </p:spPr>
      </p:pic>
      <p:sp>
        <p:nvSpPr>
          <p:cNvPr id="16395" name="Text Box 11"/>
          <p:cNvSpPr txBox="1">
            <a:spLocks noChangeArrowheads="1"/>
          </p:cNvSpPr>
          <p:nvPr/>
        </p:nvSpPr>
        <p:spPr bwMode="auto">
          <a:xfrm>
            <a:off x="2266950" y="430213"/>
            <a:ext cx="4984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endParaRPr lang="es-ES" altLang="es-PE"/>
          </a:p>
        </p:txBody>
      </p:sp>
      <p:sp>
        <p:nvSpPr>
          <p:cNvPr id="16396" name="Rectangle 12"/>
          <p:cNvSpPr>
            <a:spLocks noGrp="1" noChangeArrowheads="1"/>
          </p:cNvSpPr>
          <p:nvPr>
            <p:ph type="title"/>
          </p:nvPr>
        </p:nvSpPr>
        <p:spPr>
          <a:xfrm>
            <a:off x="1904835" y="328613"/>
            <a:ext cx="5761558" cy="558800"/>
          </a:xfrm>
          <a:solidFill>
            <a:schemeClr val="bg2">
              <a:lumMod val="90000"/>
            </a:schemeClr>
          </a:solidFill>
          <a:ln>
            <a:solidFill>
              <a:schemeClr val="accent2"/>
            </a:solidFill>
            <a:miter lim="800000"/>
            <a:headEnd/>
            <a:tailEnd/>
          </a:ln>
        </p:spPr>
        <p:txBody>
          <a:bodyPr>
            <a:normAutofit/>
          </a:bodyPr>
          <a:lstStyle/>
          <a:p>
            <a:r>
              <a:rPr lang="es-ES" altLang="es-PE" sz="2800" b="1" dirty="0">
                <a:solidFill>
                  <a:schemeClr val="accent2"/>
                </a:solidFill>
                <a:latin typeface="Comic Sans MS" pitchFamily="66" charset="0"/>
              </a:rPr>
              <a:t>Reglas de resonancia</a:t>
            </a:r>
          </a:p>
        </p:txBody>
      </p:sp>
      <p:cxnSp>
        <p:nvCxnSpPr>
          <p:cNvPr id="3" name="2 Conector recto"/>
          <p:cNvCxnSpPr/>
          <p:nvPr/>
        </p:nvCxnSpPr>
        <p:spPr>
          <a:xfrm>
            <a:off x="466849" y="2204864"/>
            <a:ext cx="3600202" cy="0"/>
          </a:xfrm>
          <a:prstGeom prst="line">
            <a:avLst/>
          </a:prstGeom>
        </p:spPr>
        <p:style>
          <a:lnRef idx="1">
            <a:schemeClr val="accent2"/>
          </a:lnRef>
          <a:fillRef idx="0">
            <a:schemeClr val="accent2"/>
          </a:fillRef>
          <a:effectRef idx="0">
            <a:schemeClr val="accent2"/>
          </a:effectRef>
          <a:fontRef idx="minor">
            <a:schemeClr val="tx1"/>
          </a:fontRef>
        </p:style>
      </p:cxnSp>
      <p:sp>
        <p:nvSpPr>
          <p:cNvPr id="4" name="3 CuadroTexto"/>
          <p:cNvSpPr txBox="1"/>
          <p:nvPr/>
        </p:nvSpPr>
        <p:spPr>
          <a:xfrm>
            <a:off x="7380312" y="3717032"/>
            <a:ext cx="144016" cy="369332"/>
          </a:xfrm>
          <a:prstGeom prst="rect">
            <a:avLst/>
          </a:prstGeom>
          <a:noFill/>
        </p:spPr>
        <p:txBody>
          <a:bodyPr wrap="square" rtlCol="0">
            <a:spAutoFit/>
          </a:bodyPr>
          <a:lstStyle/>
          <a:p>
            <a:endParaRPr lang="es-PE"/>
          </a:p>
        </p:txBody>
      </p:sp>
      <p:sp>
        <p:nvSpPr>
          <p:cNvPr id="5" name="4 CuadroTexto"/>
          <p:cNvSpPr txBox="1"/>
          <p:nvPr/>
        </p:nvSpPr>
        <p:spPr>
          <a:xfrm>
            <a:off x="7380312" y="3717032"/>
            <a:ext cx="288032" cy="369332"/>
          </a:xfrm>
          <a:prstGeom prst="rect">
            <a:avLst/>
          </a:prstGeom>
          <a:noFill/>
        </p:spPr>
        <p:txBody>
          <a:bodyPr wrap="square" rtlCol="0">
            <a:spAutoFit/>
          </a:bodyPr>
          <a:lstStyle/>
          <a:p>
            <a:endParaRPr lang="es-PE"/>
          </a:p>
        </p:txBody>
      </p:sp>
    </p:spTree>
    <p:extLst>
      <p:ext uri="{BB962C8B-B14F-4D97-AF65-F5344CB8AC3E}">
        <p14:creationId xmlns:p14="http://schemas.microsoft.com/office/powerpoint/2010/main" xmlns="" val="3050024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332656"/>
            <a:ext cx="8568952" cy="6305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72261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1" name="Object 3"/>
          <p:cNvGraphicFramePr>
            <a:graphicFrameLocks noChangeAspect="1"/>
          </p:cNvGraphicFramePr>
          <p:nvPr>
            <p:extLst>
              <p:ext uri="{D42A27DB-BD31-4B8C-83A1-F6EECF244321}">
                <p14:modId xmlns:p14="http://schemas.microsoft.com/office/powerpoint/2010/main" xmlns="" val="3958953362"/>
              </p:ext>
            </p:extLst>
          </p:nvPr>
        </p:nvGraphicFramePr>
        <p:xfrm>
          <a:off x="251521" y="3590924"/>
          <a:ext cx="8352730" cy="3150443"/>
        </p:xfrm>
        <a:graphic>
          <a:graphicData uri="http://schemas.openxmlformats.org/presentationml/2006/ole">
            <p:oleObj spid="_x0000_s3090" name="Fotografía de Photo Editor" r:id="rId3" imgW="6076190" imgH="2161905" progId="">
              <p:embed/>
            </p:oleObj>
          </a:graphicData>
        </a:graphic>
      </p:graphicFrame>
      <p:pic>
        <p:nvPicPr>
          <p:cNvPr id="1741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1521" y="980728"/>
            <a:ext cx="8352730" cy="2610197"/>
          </a:xfrm>
          <a:prstGeom prst="rect">
            <a:avLst/>
          </a:prstGeom>
          <a:noFill/>
          <a:extLst>
            <a:ext uri="{909E8E84-426E-40DD-AFC4-6F175D3DCCD1}">
              <a14:hiddenFill xmlns:a14="http://schemas.microsoft.com/office/drawing/2010/main" xmlns="">
                <a:solidFill>
                  <a:srgbClr val="FFFFFF"/>
                </a:solidFill>
              </a14:hiddenFill>
            </a:ext>
          </a:extLst>
        </p:spPr>
      </p:pic>
      <p:sp>
        <p:nvSpPr>
          <p:cNvPr id="17413" name="Text Box 5"/>
          <p:cNvSpPr txBox="1">
            <a:spLocks noChangeArrowheads="1"/>
          </p:cNvSpPr>
          <p:nvPr/>
        </p:nvSpPr>
        <p:spPr bwMode="auto">
          <a:xfrm>
            <a:off x="6853238" y="5110163"/>
            <a:ext cx="2921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200">
                <a:solidFill>
                  <a:srgbClr val="FF66CC"/>
                </a:solidFill>
                <a:latin typeface="Arial Black" pitchFamily="34" charset="0"/>
              </a:rPr>
              <a:t>+</a:t>
            </a:r>
            <a:endParaRPr lang="es-ES" altLang="es-PE" sz="1200">
              <a:solidFill>
                <a:srgbClr val="FF66CC"/>
              </a:solidFill>
              <a:latin typeface="Arial Black" pitchFamily="34" charset="0"/>
            </a:endParaRPr>
          </a:p>
        </p:txBody>
      </p:sp>
      <p:sp>
        <p:nvSpPr>
          <p:cNvPr id="17414" name="Text Box 6"/>
          <p:cNvSpPr txBox="1">
            <a:spLocks noChangeArrowheads="1"/>
          </p:cNvSpPr>
          <p:nvPr/>
        </p:nvSpPr>
        <p:spPr bwMode="auto">
          <a:xfrm>
            <a:off x="5562600" y="2007823"/>
            <a:ext cx="2921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200">
                <a:solidFill>
                  <a:srgbClr val="FF66CC"/>
                </a:solidFill>
                <a:latin typeface="Arial Black" pitchFamily="34" charset="0"/>
              </a:rPr>
              <a:t>+</a:t>
            </a:r>
            <a:endParaRPr lang="es-ES" altLang="es-PE" sz="1200">
              <a:solidFill>
                <a:srgbClr val="FF66CC"/>
              </a:solidFill>
              <a:latin typeface="Arial Black" pitchFamily="34" charset="0"/>
            </a:endParaRPr>
          </a:p>
        </p:txBody>
      </p:sp>
      <p:sp>
        <p:nvSpPr>
          <p:cNvPr id="17415" name="Text Box 7"/>
          <p:cNvSpPr txBox="1">
            <a:spLocks noChangeArrowheads="1"/>
          </p:cNvSpPr>
          <p:nvPr/>
        </p:nvSpPr>
        <p:spPr bwMode="auto">
          <a:xfrm>
            <a:off x="5575300" y="5102225"/>
            <a:ext cx="2921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200">
                <a:solidFill>
                  <a:srgbClr val="FF66CC"/>
                </a:solidFill>
                <a:latin typeface="Arial Black" pitchFamily="34" charset="0"/>
              </a:rPr>
              <a:t>+</a:t>
            </a:r>
            <a:endParaRPr lang="es-ES" altLang="es-PE" sz="1200">
              <a:solidFill>
                <a:srgbClr val="FF66CC"/>
              </a:solidFill>
              <a:latin typeface="Arial Black" pitchFamily="34" charset="0"/>
            </a:endParaRPr>
          </a:p>
        </p:txBody>
      </p:sp>
      <p:sp>
        <p:nvSpPr>
          <p:cNvPr id="17416" name="Text Box 8"/>
          <p:cNvSpPr txBox="1">
            <a:spLocks noChangeArrowheads="1"/>
          </p:cNvSpPr>
          <p:nvPr/>
        </p:nvSpPr>
        <p:spPr bwMode="auto">
          <a:xfrm>
            <a:off x="7569200" y="6096000"/>
            <a:ext cx="379413"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000" dirty="0">
                <a:solidFill>
                  <a:srgbClr val="00CCFF"/>
                </a:solidFill>
                <a:latin typeface="Arial Black" pitchFamily="34" charset="0"/>
              </a:rPr>
              <a:t>_</a:t>
            </a:r>
            <a:endParaRPr lang="es-ES" altLang="es-PE" sz="1000" dirty="0">
              <a:solidFill>
                <a:srgbClr val="00CCFF"/>
              </a:solidFill>
              <a:latin typeface="Arial Black" pitchFamily="34" charset="0"/>
            </a:endParaRPr>
          </a:p>
        </p:txBody>
      </p:sp>
      <p:sp>
        <p:nvSpPr>
          <p:cNvPr id="17417" name="Text Box 9"/>
          <p:cNvSpPr txBox="1">
            <a:spLocks noChangeArrowheads="1"/>
          </p:cNvSpPr>
          <p:nvPr/>
        </p:nvSpPr>
        <p:spPr bwMode="auto">
          <a:xfrm>
            <a:off x="6999288" y="6105099"/>
            <a:ext cx="449262"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s-ES_tradnl" altLang="es-PE" sz="1000" dirty="0">
                <a:solidFill>
                  <a:srgbClr val="00CCFF"/>
                </a:solidFill>
                <a:latin typeface="Arial Black" pitchFamily="34" charset="0"/>
              </a:rPr>
              <a:t>+</a:t>
            </a:r>
            <a:endParaRPr lang="es-ES" altLang="es-PE" sz="1000" dirty="0">
              <a:solidFill>
                <a:srgbClr val="00CCFF"/>
              </a:solidFill>
              <a:latin typeface="Arial Black" pitchFamily="34" charset="0"/>
            </a:endParaRPr>
          </a:p>
        </p:txBody>
      </p:sp>
      <p:sp>
        <p:nvSpPr>
          <p:cNvPr id="13" name="Rectangle 12"/>
          <p:cNvSpPr>
            <a:spLocks noGrp="1" noChangeArrowheads="1"/>
          </p:cNvSpPr>
          <p:nvPr>
            <p:ph type="title"/>
          </p:nvPr>
        </p:nvSpPr>
        <p:spPr>
          <a:xfrm>
            <a:off x="539552" y="404664"/>
            <a:ext cx="5761558" cy="558800"/>
          </a:xfrm>
          <a:solidFill>
            <a:schemeClr val="bg2">
              <a:lumMod val="90000"/>
            </a:schemeClr>
          </a:solidFill>
          <a:ln>
            <a:solidFill>
              <a:schemeClr val="accent2"/>
            </a:solidFill>
            <a:miter lim="800000"/>
            <a:headEnd/>
            <a:tailEnd/>
          </a:ln>
        </p:spPr>
        <p:txBody>
          <a:bodyPr>
            <a:normAutofit/>
          </a:bodyPr>
          <a:lstStyle/>
          <a:p>
            <a:r>
              <a:rPr lang="es-ES" altLang="es-PE" sz="2800" b="1" dirty="0">
                <a:solidFill>
                  <a:schemeClr val="accent2"/>
                </a:solidFill>
                <a:latin typeface="Comic Sans MS" pitchFamily="66" charset="0"/>
              </a:rPr>
              <a:t>Reglas de resonancia</a:t>
            </a:r>
          </a:p>
        </p:txBody>
      </p:sp>
    </p:spTree>
    <p:extLst>
      <p:ext uri="{BB962C8B-B14F-4D97-AF65-F5344CB8AC3E}">
        <p14:creationId xmlns:p14="http://schemas.microsoft.com/office/powerpoint/2010/main" xmlns="" val="26556164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19" y="260648"/>
            <a:ext cx="8641615" cy="619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07536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8206" y="260647"/>
            <a:ext cx="8522266" cy="32214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9575" y="3573016"/>
            <a:ext cx="8050857" cy="2966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105977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36625" y="292100"/>
            <a:ext cx="7704138" cy="720725"/>
          </a:xfrm>
        </p:spPr>
        <p:txBody>
          <a:bodyPr>
            <a:normAutofit fontScale="90000"/>
          </a:bodyPr>
          <a:lstStyle/>
          <a:p>
            <a:r>
              <a:rPr lang="es-ES_tradnl">
                <a:solidFill>
                  <a:srgbClr val="FF311B"/>
                </a:solidFill>
              </a:rPr>
              <a:t>Enlace iónico</a:t>
            </a:r>
          </a:p>
        </p:txBody>
      </p:sp>
      <p:sp>
        <p:nvSpPr>
          <p:cNvPr id="8195" name="Rectangle 3"/>
          <p:cNvSpPr>
            <a:spLocks noGrp="1" noChangeArrowheads="1"/>
          </p:cNvSpPr>
          <p:nvPr>
            <p:ph idx="1"/>
          </p:nvPr>
        </p:nvSpPr>
        <p:spPr>
          <a:xfrm>
            <a:off x="467544" y="1052736"/>
            <a:ext cx="8064500" cy="5178425"/>
          </a:xfrm>
          <a:solidFill>
            <a:schemeClr val="accent2">
              <a:lumMod val="20000"/>
              <a:lumOff val="80000"/>
            </a:schemeClr>
          </a:solidFill>
        </p:spPr>
        <p:txBody>
          <a:bodyPr>
            <a:normAutofit fontScale="70000" lnSpcReduction="20000"/>
          </a:bodyPr>
          <a:lstStyle/>
          <a:p>
            <a:pPr marL="114300" indent="0" algn="just">
              <a:buNone/>
            </a:pPr>
            <a:r>
              <a:rPr lang="es-PE" dirty="0"/>
              <a:t>El </a:t>
            </a:r>
            <a:r>
              <a:rPr lang="es-PE" b="1" dirty="0"/>
              <a:t>enlace iónico </a:t>
            </a:r>
            <a:r>
              <a:rPr lang="es-PE" dirty="0"/>
              <a:t>es una consecuencia de las </a:t>
            </a:r>
            <a:r>
              <a:rPr lang="es-PE" dirty="0" smtClean="0"/>
              <a:t>interacciones electrostáticas </a:t>
            </a:r>
            <a:r>
              <a:rPr lang="es-PE" dirty="0"/>
              <a:t>entre iones.</a:t>
            </a:r>
          </a:p>
          <a:p>
            <a:pPr algn="just"/>
            <a:r>
              <a:rPr lang="es-PE" dirty="0" smtClean="0"/>
              <a:t>Los </a:t>
            </a:r>
            <a:r>
              <a:rPr lang="es-PE" dirty="0"/>
              <a:t>iones se forman mediante una transferencia de uno o </a:t>
            </a:r>
            <a:r>
              <a:rPr lang="es-PE" dirty="0" smtClean="0"/>
              <a:t>más electrones </a:t>
            </a:r>
            <a:r>
              <a:rPr lang="es-PE" dirty="0"/>
              <a:t>desde un átomo poco electronegativo a otro </a:t>
            </a:r>
            <a:r>
              <a:rPr lang="es-PE" dirty="0" smtClean="0"/>
              <a:t>muy electronegativo</a:t>
            </a:r>
            <a:r>
              <a:rPr lang="es-PE" dirty="0"/>
              <a:t>.</a:t>
            </a:r>
          </a:p>
          <a:p>
            <a:pPr algn="just"/>
            <a:r>
              <a:rPr lang="es-PE" dirty="0" smtClean="0"/>
              <a:t>Generalmente </a:t>
            </a:r>
            <a:r>
              <a:rPr lang="es-PE" dirty="0"/>
              <a:t>los electrones se transfieren para lograr la </a:t>
            </a:r>
            <a:r>
              <a:rPr lang="es-PE" dirty="0" smtClean="0"/>
              <a:t>configuración de </a:t>
            </a:r>
            <a:r>
              <a:rPr lang="es-PE" dirty="0"/>
              <a:t>gas noble.</a:t>
            </a:r>
          </a:p>
          <a:p>
            <a:pPr algn="just">
              <a:buFont typeface="Wingdings" panose="05000000000000000000" pitchFamily="2" charset="2"/>
              <a:buChar char="Ø"/>
            </a:pPr>
            <a:r>
              <a:rPr lang="es-PE" dirty="0" smtClean="0"/>
              <a:t>Cuando </a:t>
            </a:r>
            <a:r>
              <a:rPr lang="es-PE" dirty="0"/>
              <a:t>un elemento muy electronegativo reacciona con otro </a:t>
            </a:r>
            <a:r>
              <a:rPr lang="es-PE" dirty="0" smtClean="0"/>
              <a:t>poco electronegativo</a:t>
            </a:r>
            <a:r>
              <a:rPr lang="es-PE" dirty="0"/>
              <a:t>, se forma un compuesto iónico (</a:t>
            </a:r>
            <a:r>
              <a:rPr lang="es-PE" b="1" dirty="0" smtClean="0"/>
              <a:t>sal</a:t>
            </a:r>
            <a:r>
              <a:rPr lang="es-PE" dirty="0" smtClean="0"/>
              <a:t>) </a:t>
            </a:r>
          </a:p>
          <a:p>
            <a:pPr algn="just">
              <a:buFont typeface="Wingdings" panose="05000000000000000000" pitchFamily="2" charset="2"/>
              <a:buChar char="Ø"/>
            </a:pPr>
            <a:r>
              <a:rPr lang="es-PE" dirty="0" smtClean="0"/>
              <a:t>Un </a:t>
            </a:r>
            <a:r>
              <a:rPr lang="es-PE" b="1" dirty="0"/>
              <a:t>sólido iónico </a:t>
            </a:r>
            <a:r>
              <a:rPr lang="es-PE" dirty="0"/>
              <a:t>es una distribución tridimensional ordenada </a:t>
            </a:r>
            <a:r>
              <a:rPr lang="es-PE" dirty="0" smtClean="0"/>
              <a:t>de cationes </a:t>
            </a:r>
            <a:r>
              <a:rPr lang="es-PE" dirty="0" err="1"/>
              <a:t>M</a:t>
            </a:r>
            <a:r>
              <a:rPr lang="es-PE" baseline="30000" dirty="0" err="1"/>
              <a:t>+n</a:t>
            </a:r>
            <a:r>
              <a:rPr lang="es-PE" dirty="0"/>
              <a:t> y aniones X</a:t>
            </a:r>
            <a:r>
              <a:rPr lang="es-PE" baseline="30000" dirty="0"/>
              <a:t>-n</a:t>
            </a:r>
            <a:r>
              <a:rPr lang="es-PE" dirty="0"/>
              <a:t> que se mantienen unidos por la </a:t>
            </a:r>
            <a:r>
              <a:rPr lang="es-PE" dirty="0" smtClean="0"/>
              <a:t>acción de </a:t>
            </a:r>
            <a:r>
              <a:rPr lang="es-PE" dirty="0"/>
              <a:t>fuerzas electrostáticas. El número de cargas </a:t>
            </a:r>
            <a:r>
              <a:rPr lang="es-PE" dirty="0" smtClean="0"/>
              <a:t>positivas </a:t>
            </a:r>
            <a:r>
              <a:rPr lang="es-PE" dirty="0" smtClean="0"/>
              <a:t>y negativas </a:t>
            </a:r>
            <a:r>
              <a:rPr lang="es-PE" dirty="0"/>
              <a:t>se debe compensar.</a:t>
            </a:r>
          </a:p>
          <a:p>
            <a:pPr algn="just">
              <a:buFont typeface="Wingdings" panose="05000000000000000000" pitchFamily="2" charset="2"/>
              <a:buChar char="Ø"/>
            </a:pPr>
            <a:r>
              <a:rPr lang="es-PE" dirty="0" smtClean="0"/>
              <a:t>Los </a:t>
            </a:r>
            <a:r>
              <a:rPr lang="es-PE" dirty="0"/>
              <a:t>enlaces iónicos son fuertes </a:t>
            </a:r>
            <a:r>
              <a:rPr lang="es-PE" dirty="0" smtClean="0"/>
              <a:t>(</a:t>
            </a:r>
            <a:r>
              <a:rPr lang="es-PE" dirty="0"/>
              <a:t>debido a </a:t>
            </a:r>
            <a:r>
              <a:rPr lang="es-PE" dirty="0" smtClean="0"/>
              <a:t>su naturaleza </a:t>
            </a:r>
            <a:r>
              <a:rPr lang="es-PE" dirty="0"/>
              <a:t>electrostática)</a:t>
            </a:r>
          </a:p>
          <a:p>
            <a:pPr algn="just">
              <a:buFont typeface="Wingdings" panose="05000000000000000000" pitchFamily="2" charset="2"/>
              <a:buChar char="Ø"/>
            </a:pPr>
            <a:r>
              <a:rPr lang="es-PE" dirty="0" smtClean="0"/>
              <a:t>Un </a:t>
            </a:r>
            <a:r>
              <a:rPr lang="es-PE" dirty="0"/>
              <a:t>sólido iónico se disuelve en disolventes polares dando lugar a </a:t>
            </a:r>
            <a:r>
              <a:rPr lang="es-PE" dirty="0" smtClean="0"/>
              <a:t>la cationes </a:t>
            </a:r>
            <a:r>
              <a:rPr lang="es-PE" dirty="0"/>
              <a:t>y aniones </a:t>
            </a:r>
            <a:r>
              <a:rPr lang="es-PE" dirty="0" err="1" smtClean="0"/>
              <a:t>solvatados</a:t>
            </a:r>
            <a:r>
              <a:rPr lang="es-PE" dirty="0" smtClean="0"/>
              <a:t>.</a:t>
            </a:r>
            <a:endParaRPr lang="es-ES_tradnl" b="1" dirty="0">
              <a:solidFill>
                <a:schemeClr val="tx2"/>
              </a:solidFill>
              <a:effectLst>
                <a:outerShdw blurRad="38100" dist="38100" dir="2700000" algn="tl">
                  <a:srgbClr val="C0C0C0"/>
                </a:outerShdw>
              </a:effectLst>
              <a:sym typeface="Symbol" pitchFamily="18" charset="2"/>
            </a:endParaRPr>
          </a:p>
        </p:txBody>
      </p:sp>
    </p:spTree>
    <p:extLst>
      <p:ext uri="{BB962C8B-B14F-4D97-AF65-F5344CB8AC3E}">
        <p14:creationId xmlns:p14="http://schemas.microsoft.com/office/powerpoint/2010/main" xmlns="" val="658834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8195">
                                            <p:txEl>
                                              <p:pRg st="0" end="0"/>
                                            </p:txEl>
                                          </p:spTgt>
                                        </p:tgtEl>
                                        <p:attrNameLst>
                                          <p:attrName>ppt_c</p:attrName>
                                        </p:attrNameLst>
                                      </p:cBhvr>
                                      <p:to>
                                        <a:schemeClr val="folHlink"/>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8195">
                                            <p:txEl>
                                              <p:pRg st="1" end="1"/>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8195">
                                            <p:txEl>
                                              <p:pRg st="2" end="2"/>
                                            </p:txEl>
                                          </p:spTgt>
                                        </p:tgtEl>
                                        <p:attrNameLst>
                                          <p:attrName>ppt_c</p:attrName>
                                        </p:attrNameLst>
                                      </p:cBhvr>
                                      <p:to>
                                        <a:schemeClr val="folHlink"/>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195">
                                            <p:txEl>
                                              <p:pRg st="3" end="3"/>
                                            </p:txEl>
                                          </p:spTgt>
                                        </p:tgtEl>
                                        <p:attrNameLst>
                                          <p:attrName>style.visibility</p:attrName>
                                        </p:attrNameLst>
                                      </p:cBhvr>
                                      <p:to>
                                        <p:strVal val="visible"/>
                                      </p:to>
                                    </p:set>
                                    <p:anim calcmode="lin" valueType="num">
                                      <p:cBhvr additive="base">
                                        <p:cTn id="25" dur="500" fill="hold"/>
                                        <p:tgtEl>
                                          <p:spTgt spid="819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195">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8195">
                                            <p:txEl>
                                              <p:pRg st="3" end="3"/>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195">
                                            <p:txEl>
                                              <p:pRg st="4" end="4"/>
                                            </p:txEl>
                                          </p:spTgt>
                                        </p:tgtEl>
                                        <p:attrNameLst>
                                          <p:attrName>style.visibility</p:attrName>
                                        </p:attrNameLst>
                                      </p:cBhvr>
                                      <p:to>
                                        <p:strVal val="visible"/>
                                      </p:to>
                                    </p:set>
                                    <p:anim calcmode="lin" valueType="num">
                                      <p:cBhvr additive="base">
                                        <p:cTn id="31" dur="500" fill="hold"/>
                                        <p:tgtEl>
                                          <p:spTgt spid="819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195">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8195">
                                            <p:txEl>
                                              <p:pRg st="4" end="4"/>
                                            </p:txEl>
                                          </p:spTgt>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195">
                                            <p:txEl>
                                              <p:pRg st="5" end="5"/>
                                            </p:txEl>
                                          </p:spTgt>
                                        </p:tgtEl>
                                        <p:attrNameLst>
                                          <p:attrName>style.visibility</p:attrName>
                                        </p:attrNameLst>
                                      </p:cBhvr>
                                      <p:to>
                                        <p:strVal val="visible"/>
                                      </p:to>
                                    </p:set>
                                    <p:anim calcmode="lin" valueType="num">
                                      <p:cBhvr additive="base">
                                        <p:cTn id="37" dur="500" fill="hold"/>
                                        <p:tgtEl>
                                          <p:spTgt spid="819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195">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8195">
                                            <p:txEl>
                                              <p:pRg st="5" end="5"/>
                                            </p:txEl>
                                          </p:spTgt>
                                        </p:tgtEl>
                                        <p:attrNameLst>
                                          <p:attrName>ppt_c</p:attrName>
                                        </p:attrNameLst>
                                      </p:cBhvr>
                                      <p:to>
                                        <a:schemeClr val="folHlink"/>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195">
                                            <p:txEl>
                                              <p:pRg st="6" end="6"/>
                                            </p:txEl>
                                          </p:spTgt>
                                        </p:tgtEl>
                                        <p:attrNameLst>
                                          <p:attrName>style.visibility</p:attrName>
                                        </p:attrNameLst>
                                      </p:cBhvr>
                                      <p:to>
                                        <p:strVal val="visible"/>
                                      </p:to>
                                    </p:set>
                                    <p:anim calcmode="lin" valueType="num">
                                      <p:cBhvr additive="base">
                                        <p:cTn id="43" dur="500" fill="hold"/>
                                        <p:tgtEl>
                                          <p:spTgt spid="819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195">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8195">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620688"/>
            <a:ext cx="8136904" cy="30963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19672" y="3933362"/>
            <a:ext cx="6347581" cy="16268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67551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304800"/>
            <a:ext cx="8002588" cy="1143000"/>
          </a:xfrm>
        </p:spPr>
        <p:txBody>
          <a:bodyPr>
            <a:normAutofit fontScale="90000"/>
          </a:bodyPr>
          <a:lstStyle/>
          <a:p>
            <a:pPr algn="ctr"/>
            <a:r>
              <a:rPr lang="es-ES_tradnl">
                <a:solidFill>
                  <a:srgbClr val="FF311B"/>
                </a:solidFill>
              </a:rPr>
              <a:t>Energía de red (reticular) en los compuestos iónicos (</a:t>
            </a:r>
            <a:r>
              <a:rPr lang="es-ES_tradnl">
                <a:solidFill>
                  <a:srgbClr val="FF311B"/>
                </a:solidFill>
                <a:sym typeface="Symbol" pitchFamily="18" charset="2"/>
              </a:rPr>
              <a:t>H</a:t>
            </a:r>
            <a:r>
              <a:rPr lang="es-ES_tradnl" baseline="-25000">
                <a:solidFill>
                  <a:srgbClr val="FF311B"/>
                </a:solidFill>
                <a:sym typeface="Symbol" pitchFamily="18" charset="2"/>
              </a:rPr>
              <a:t>u</a:t>
            </a:r>
            <a:r>
              <a:rPr lang="es-ES_tradnl">
                <a:solidFill>
                  <a:srgbClr val="FF311B"/>
                </a:solidFill>
                <a:sym typeface="Symbol" pitchFamily="18" charset="2"/>
              </a:rPr>
              <a:t> o U</a:t>
            </a:r>
            <a:r>
              <a:rPr lang="es-ES_tradnl">
                <a:solidFill>
                  <a:srgbClr val="FF311B"/>
                </a:solidFill>
              </a:rPr>
              <a:t>)</a:t>
            </a:r>
          </a:p>
        </p:txBody>
      </p:sp>
      <p:sp>
        <p:nvSpPr>
          <p:cNvPr id="9219" name="Rectangle 3"/>
          <p:cNvSpPr>
            <a:spLocks noGrp="1" noChangeArrowheads="1"/>
          </p:cNvSpPr>
          <p:nvPr>
            <p:ph idx="1"/>
          </p:nvPr>
        </p:nvSpPr>
        <p:spPr>
          <a:xfrm>
            <a:off x="395288" y="1676400"/>
            <a:ext cx="8137525" cy="4632325"/>
          </a:xfrm>
        </p:spPr>
        <p:txBody>
          <a:bodyPr/>
          <a:lstStyle/>
          <a:p>
            <a:pPr algn="just"/>
            <a:r>
              <a:rPr lang="es-ES_tradnl" sz="2600"/>
              <a:t>Es la cantidad de energía desprendida en la formación de un mol de compuesto iónico sólido a partir de sus iones en estado gaseoso. </a:t>
            </a:r>
          </a:p>
          <a:p>
            <a:pPr lvl="1" algn="just"/>
            <a:r>
              <a:rPr lang="es-ES_tradnl" sz="2200" b="1" u="sng">
                <a:solidFill>
                  <a:schemeClr val="tx2"/>
                </a:solidFill>
              </a:rPr>
              <a:t>Ejemplo:</a:t>
            </a:r>
            <a:r>
              <a:rPr lang="es-ES_tradnl" sz="2200"/>
              <a:t> En el caso de la formación de NaCl la E</a:t>
            </a:r>
            <a:r>
              <a:rPr lang="es-ES_tradnl" sz="2200" baseline="-25000"/>
              <a:t>r</a:t>
            </a:r>
            <a:r>
              <a:rPr lang="es-ES_tradnl" sz="2200"/>
              <a:t> corresponde a la reacción:</a:t>
            </a:r>
          </a:p>
          <a:p>
            <a:pPr lvl="1" algn="just">
              <a:buFont typeface="Wingdings" pitchFamily="2" charset="2"/>
              <a:buNone/>
            </a:pPr>
            <a:r>
              <a:rPr lang="es-ES_tradnl" sz="2200"/>
              <a:t>Na</a:t>
            </a:r>
            <a:r>
              <a:rPr lang="es-ES_tradnl" sz="2200" baseline="30000"/>
              <a:t>+</a:t>
            </a:r>
            <a:r>
              <a:rPr lang="es-ES_tradnl" sz="2200"/>
              <a:t> (g) + Cl</a:t>
            </a:r>
            <a:r>
              <a:rPr lang="es-ES_tradnl" sz="2200" baseline="30000"/>
              <a:t>–</a:t>
            </a:r>
            <a:r>
              <a:rPr lang="es-ES_tradnl" sz="2200"/>
              <a:t> (g) </a:t>
            </a:r>
            <a:r>
              <a:rPr lang="es-ES_tradnl" sz="2200">
                <a:sym typeface="Symbol" pitchFamily="18" charset="2"/>
              </a:rPr>
              <a:t> NaCl (s)	(H</a:t>
            </a:r>
            <a:r>
              <a:rPr lang="es-ES_tradnl" sz="2200" baseline="-25000">
                <a:sym typeface="Symbol" pitchFamily="18" charset="2"/>
              </a:rPr>
              <a:t>u</a:t>
            </a:r>
            <a:r>
              <a:rPr lang="es-ES_tradnl" sz="2200">
                <a:sym typeface="Symbol" pitchFamily="18" charset="2"/>
              </a:rPr>
              <a:t> &lt; 0)</a:t>
            </a:r>
            <a:r>
              <a:rPr lang="es-ES_tradnl" sz="2200"/>
              <a:t> </a:t>
            </a:r>
          </a:p>
          <a:p>
            <a:pPr algn="just"/>
            <a:r>
              <a:rPr lang="es-ES_tradnl" sz="2600"/>
              <a:t>Es difícil de calcular por lo que se recurre a métodos indirectos aplicando la ley de Hess. Es lo que se conoce como ciclo de </a:t>
            </a:r>
            <a:r>
              <a:rPr lang="es-ES_tradnl" sz="2600" b="1"/>
              <a:t>Born y Haber</a:t>
            </a:r>
            <a:r>
              <a:rPr lang="es-ES_tradnl" sz="2600"/>
              <a:t>.</a:t>
            </a:r>
            <a:endParaRPr lang="es-ES_tradnl" sz="2600">
              <a:sym typeface="Symbol" pitchFamily="18" charset="2"/>
            </a:endParaRPr>
          </a:p>
        </p:txBody>
      </p:sp>
      <p:sp>
        <p:nvSpPr>
          <p:cNvPr id="6" name="5 Marcador de número de diapositiva"/>
          <p:cNvSpPr>
            <a:spLocks noGrp="1"/>
          </p:cNvSpPr>
          <p:nvPr>
            <p:ph type="sldNum" sz="quarter" idx="12"/>
          </p:nvPr>
        </p:nvSpPr>
        <p:spPr/>
        <p:txBody>
          <a:bodyPr/>
          <a:lstStyle/>
          <a:p>
            <a:fld id="{28D13192-DD8A-4399-9E9A-49076A1B507C}" type="slidenum">
              <a:rPr lang="es-ES_tradnl" altLang="en-US"/>
              <a:pPr/>
              <a:t>45</a:t>
            </a:fld>
            <a:endParaRPr lang="es-ES_tradnl" altLang="en-US"/>
          </a:p>
        </p:txBody>
      </p:sp>
    </p:spTree>
    <p:extLst>
      <p:ext uri="{BB962C8B-B14F-4D97-AF65-F5344CB8AC3E}">
        <p14:creationId xmlns:p14="http://schemas.microsoft.com/office/powerpoint/2010/main" xmlns="" val="19915714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3375" y="571500"/>
            <a:ext cx="8477250" cy="571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51140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20725" y="292100"/>
            <a:ext cx="7702550" cy="935038"/>
          </a:xfrm>
        </p:spPr>
        <p:txBody>
          <a:bodyPr/>
          <a:lstStyle/>
          <a:p>
            <a:r>
              <a:rPr lang="es-ES_tradnl">
                <a:solidFill>
                  <a:srgbClr val="FF311B"/>
                </a:solidFill>
              </a:rPr>
              <a:t>Ciclo de Born-Haber</a:t>
            </a:r>
          </a:p>
        </p:txBody>
      </p:sp>
      <p:sp>
        <p:nvSpPr>
          <p:cNvPr id="11267" name="Rectangle 3"/>
          <p:cNvSpPr>
            <a:spLocks noGrp="1" noChangeArrowheads="1"/>
          </p:cNvSpPr>
          <p:nvPr>
            <p:ph idx="1"/>
          </p:nvPr>
        </p:nvSpPr>
        <p:spPr>
          <a:xfrm>
            <a:off x="250825" y="1052513"/>
            <a:ext cx="8497888" cy="5113337"/>
          </a:xfrm>
        </p:spPr>
        <p:txBody>
          <a:bodyPr/>
          <a:lstStyle/>
          <a:p>
            <a:pPr>
              <a:lnSpc>
                <a:spcPct val="90000"/>
              </a:lnSpc>
              <a:buFont typeface="Wingdings" pitchFamily="2" charset="2"/>
              <a:buNone/>
            </a:pPr>
            <a:r>
              <a:rPr lang="es-ES_tradnl" sz="2600"/>
              <a:t>La reacción global de formación de NaCl es: </a:t>
            </a:r>
          </a:p>
          <a:p>
            <a:pPr>
              <a:lnSpc>
                <a:spcPct val="90000"/>
              </a:lnSpc>
              <a:buFont typeface="Wingdings" pitchFamily="2" charset="2"/>
              <a:buNone/>
            </a:pPr>
            <a:r>
              <a:rPr lang="es-ES_tradnl" sz="2600"/>
              <a:t>Na (s) + ½ Cl</a:t>
            </a:r>
            <a:r>
              <a:rPr lang="es-ES_tradnl" sz="2600" baseline="-25000"/>
              <a:t>2 </a:t>
            </a:r>
            <a:r>
              <a:rPr lang="es-ES_tradnl" sz="2600"/>
              <a:t>(g) </a:t>
            </a:r>
            <a:r>
              <a:rPr lang="es-ES_tradnl" sz="2600">
                <a:sym typeface="Symbol" pitchFamily="18" charset="2"/>
              </a:rPr>
              <a:t> NaCl (s)	(H</a:t>
            </a:r>
            <a:r>
              <a:rPr lang="es-ES_tradnl" sz="2600" baseline="-25000">
                <a:sym typeface="Symbol" pitchFamily="18" charset="2"/>
              </a:rPr>
              <a:t>f</a:t>
            </a:r>
            <a:r>
              <a:rPr lang="es-ES_tradnl" sz="2600">
                <a:sym typeface="Symbol" pitchFamily="18" charset="2"/>
              </a:rPr>
              <a:t> = –411,1 kJ)</a:t>
            </a:r>
          </a:p>
          <a:p>
            <a:pPr>
              <a:lnSpc>
                <a:spcPct val="90000"/>
              </a:lnSpc>
              <a:buFont typeface="Wingdings" pitchFamily="2" charset="2"/>
              <a:buNone/>
            </a:pPr>
            <a:r>
              <a:rPr lang="es-ES_tradnl" sz="2600">
                <a:sym typeface="Symbol" pitchFamily="18" charset="2"/>
              </a:rPr>
              <a:t>que puede considerarse suma de las siguientes reacciones:</a:t>
            </a:r>
          </a:p>
          <a:p>
            <a:pPr algn="ctr">
              <a:lnSpc>
                <a:spcPct val="90000"/>
              </a:lnSpc>
              <a:buFont typeface="Wingdings" pitchFamily="2" charset="2"/>
              <a:buNone/>
            </a:pPr>
            <a:r>
              <a:rPr lang="es-ES_tradnl" sz="2600"/>
              <a:t>Na (s) </a:t>
            </a:r>
            <a:r>
              <a:rPr lang="es-ES_tradnl" sz="2600">
                <a:sym typeface="Symbol" pitchFamily="18" charset="2"/>
              </a:rPr>
              <a:t> </a:t>
            </a:r>
            <a:r>
              <a:rPr lang="es-ES_tradnl" sz="2600"/>
              <a:t>Na (g) 	</a:t>
            </a:r>
            <a:r>
              <a:rPr lang="es-ES_tradnl" sz="2600">
                <a:sym typeface="Symbol" pitchFamily="18" charset="2"/>
              </a:rPr>
              <a:t>(H</a:t>
            </a:r>
            <a:r>
              <a:rPr lang="es-ES_tradnl" sz="2600" baseline="-25000">
                <a:sym typeface="Symbol" pitchFamily="18" charset="2"/>
              </a:rPr>
              <a:t>subl</a:t>
            </a:r>
            <a:r>
              <a:rPr lang="es-ES_tradnl" sz="2600">
                <a:sym typeface="Symbol" pitchFamily="18" charset="2"/>
              </a:rPr>
              <a:t> = +107,8  kJ)</a:t>
            </a:r>
          </a:p>
          <a:p>
            <a:pPr algn="ctr">
              <a:lnSpc>
                <a:spcPct val="90000"/>
              </a:lnSpc>
              <a:buFont typeface="Wingdings" pitchFamily="2" charset="2"/>
              <a:buNone/>
            </a:pPr>
            <a:r>
              <a:rPr lang="es-ES_tradnl" sz="2600"/>
              <a:t>½ Cl</a:t>
            </a:r>
            <a:r>
              <a:rPr lang="es-ES_tradnl" sz="2600" baseline="-25000"/>
              <a:t>2 </a:t>
            </a:r>
            <a:r>
              <a:rPr lang="es-ES_tradnl" sz="2600"/>
              <a:t>(g) </a:t>
            </a:r>
            <a:r>
              <a:rPr lang="es-ES_tradnl" sz="2600">
                <a:sym typeface="Symbol" pitchFamily="18" charset="2"/>
              </a:rPr>
              <a:t> Cl (g)	(</a:t>
            </a:r>
            <a:r>
              <a:rPr lang="es-ES_tradnl" sz="2600"/>
              <a:t>½</a:t>
            </a:r>
            <a:r>
              <a:rPr lang="es-ES_tradnl" sz="2600">
                <a:sym typeface="Symbol" pitchFamily="18" charset="2"/>
              </a:rPr>
              <a:t> H</a:t>
            </a:r>
            <a:r>
              <a:rPr lang="es-ES_tradnl" sz="2600" baseline="-25000">
                <a:sym typeface="Symbol" pitchFamily="18" charset="2"/>
              </a:rPr>
              <a:t>dis</a:t>
            </a:r>
            <a:r>
              <a:rPr lang="es-ES_tradnl" sz="2600">
                <a:sym typeface="Symbol" pitchFamily="18" charset="2"/>
              </a:rPr>
              <a:t>= +121,3  kJ)</a:t>
            </a:r>
          </a:p>
          <a:p>
            <a:pPr algn="ctr">
              <a:lnSpc>
                <a:spcPct val="90000"/>
              </a:lnSpc>
              <a:buFont typeface="Wingdings" pitchFamily="2" charset="2"/>
              <a:buNone/>
            </a:pPr>
            <a:r>
              <a:rPr lang="es-ES_tradnl" sz="2600">
                <a:sym typeface="Symbol" pitchFamily="18" charset="2"/>
              </a:rPr>
              <a:t>Cl (g)  Cl</a:t>
            </a:r>
            <a:r>
              <a:rPr lang="es-ES_tradnl" sz="2600" baseline="30000"/>
              <a:t>–</a:t>
            </a:r>
            <a:r>
              <a:rPr lang="es-ES_tradnl" sz="2600">
                <a:sym typeface="Symbol" pitchFamily="18" charset="2"/>
              </a:rPr>
              <a:t> (g)	(</a:t>
            </a:r>
            <a:r>
              <a:rPr lang="el-GR" sz="2600">
                <a:cs typeface="Arial" charset="0"/>
                <a:sym typeface="Symbol" pitchFamily="18" charset="2"/>
              </a:rPr>
              <a:t>Δ</a:t>
            </a:r>
            <a:r>
              <a:rPr lang="es-ES_tradnl" sz="2600">
                <a:sym typeface="Symbol" pitchFamily="18" charset="2"/>
              </a:rPr>
              <a:t>H</a:t>
            </a:r>
            <a:r>
              <a:rPr lang="es-ES_tradnl" sz="2600" baseline="-25000">
                <a:sym typeface="Symbol" pitchFamily="18" charset="2"/>
              </a:rPr>
              <a:t>AE</a:t>
            </a:r>
            <a:r>
              <a:rPr lang="es-ES_tradnl" sz="2600">
                <a:sym typeface="Symbol" pitchFamily="18" charset="2"/>
              </a:rPr>
              <a:t> = –348,8 kJ) </a:t>
            </a:r>
          </a:p>
          <a:p>
            <a:pPr algn="ctr">
              <a:lnSpc>
                <a:spcPct val="90000"/>
              </a:lnSpc>
              <a:buFont typeface="Wingdings" pitchFamily="2" charset="2"/>
              <a:buNone/>
            </a:pPr>
            <a:r>
              <a:rPr lang="es-ES_tradnl" sz="2600"/>
              <a:t>Na (g) </a:t>
            </a:r>
            <a:r>
              <a:rPr lang="es-ES_tradnl" sz="2600">
                <a:sym typeface="Symbol" pitchFamily="18" charset="2"/>
              </a:rPr>
              <a:t> </a:t>
            </a:r>
            <a:r>
              <a:rPr lang="es-ES_tradnl" sz="2600"/>
              <a:t>Na</a:t>
            </a:r>
            <a:r>
              <a:rPr lang="es-ES_tradnl" sz="2600" baseline="30000"/>
              <a:t>+</a:t>
            </a:r>
            <a:r>
              <a:rPr lang="es-ES_tradnl" sz="2600"/>
              <a:t> (g) 	(</a:t>
            </a:r>
            <a:r>
              <a:rPr lang="el-GR" sz="2600">
                <a:cs typeface="Arial" charset="0"/>
              </a:rPr>
              <a:t>Δ</a:t>
            </a:r>
            <a:r>
              <a:rPr lang="es-ES_tradnl" sz="2600">
                <a:sym typeface="Symbol" pitchFamily="18" charset="2"/>
              </a:rPr>
              <a:t>H</a:t>
            </a:r>
            <a:r>
              <a:rPr lang="es-ES_tradnl" sz="2600" baseline="-25000">
                <a:sym typeface="Symbol" pitchFamily="18" charset="2"/>
              </a:rPr>
              <a:t>EI</a:t>
            </a:r>
            <a:r>
              <a:rPr lang="es-ES_tradnl" sz="2600">
                <a:sym typeface="Symbol" pitchFamily="18" charset="2"/>
              </a:rPr>
              <a:t> = +495,4 kJ) </a:t>
            </a:r>
          </a:p>
          <a:p>
            <a:pPr algn="ctr">
              <a:lnSpc>
                <a:spcPct val="90000"/>
              </a:lnSpc>
              <a:buFont typeface="Wingdings" pitchFamily="2" charset="2"/>
              <a:buNone/>
            </a:pPr>
            <a:r>
              <a:rPr lang="es-ES_tradnl" sz="2600"/>
              <a:t>Na</a:t>
            </a:r>
            <a:r>
              <a:rPr lang="es-ES_tradnl" sz="2600" baseline="30000"/>
              <a:t>+</a:t>
            </a:r>
            <a:r>
              <a:rPr lang="es-ES_tradnl" sz="2600"/>
              <a:t> (g) + </a:t>
            </a:r>
            <a:r>
              <a:rPr lang="es-ES_tradnl" sz="2600">
                <a:sym typeface="Symbol" pitchFamily="18" charset="2"/>
              </a:rPr>
              <a:t>Cl</a:t>
            </a:r>
            <a:r>
              <a:rPr lang="es-ES_tradnl" sz="2600" baseline="30000"/>
              <a:t>–</a:t>
            </a:r>
            <a:r>
              <a:rPr lang="es-ES_tradnl" sz="2600">
                <a:sym typeface="Symbol" pitchFamily="18" charset="2"/>
              </a:rPr>
              <a:t> (g)  NaCl (s)    (H</a:t>
            </a:r>
            <a:r>
              <a:rPr lang="es-ES_tradnl" sz="2600" baseline="-25000">
                <a:sym typeface="Symbol" pitchFamily="18" charset="2"/>
              </a:rPr>
              <a:t>u </a:t>
            </a:r>
            <a:r>
              <a:rPr lang="es-ES_tradnl" sz="2600">
                <a:sym typeface="Symbol" pitchFamily="18" charset="2"/>
              </a:rPr>
              <a:t> = ?)</a:t>
            </a:r>
          </a:p>
          <a:p>
            <a:pPr algn="ctr">
              <a:lnSpc>
                <a:spcPct val="90000"/>
              </a:lnSpc>
              <a:buFont typeface="Wingdings" pitchFamily="2" charset="2"/>
              <a:buNone/>
            </a:pPr>
            <a:r>
              <a:rPr lang="es-ES_tradnl" sz="2600">
                <a:solidFill>
                  <a:srgbClr val="7030A0"/>
                </a:solidFill>
                <a:sym typeface="Symbol" pitchFamily="18" charset="2"/>
              </a:rPr>
              <a:t>H</a:t>
            </a:r>
            <a:r>
              <a:rPr lang="es-ES_tradnl" sz="2600" baseline="-25000">
                <a:solidFill>
                  <a:srgbClr val="7030A0"/>
                </a:solidFill>
                <a:sym typeface="Symbol" pitchFamily="18" charset="2"/>
              </a:rPr>
              <a:t>u </a:t>
            </a:r>
            <a:r>
              <a:rPr lang="es-ES_tradnl" sz="2600">
                <a:solidFill>
                  <a:srgbClr val="7030A0"/>
                </a:solidFill>
                <a:sym typeface="Symbol" pitchFamily="18" charset="2"/>
              </a:rPr>
              <a:t>= H</a:t>
            </a:r>
            <a:r>
              <a:rPr lang="es-ES_tradnl" sz="2600" baseline="-25000">
                <a:solidFill>
                  <a:srgbClr val="7030A0"/>
                </a:solidFill>
                <a:sym typeface="Symbol" pitchFamily="18" charset="2"/>
              </a:rPr>
              <a:t>f</a:t>
            </a:r>
            <a:r>
              <a:rPr lang="es-ES_tradnl" sz="2600">
                <a:solidFill>
                  <a:srgbClr val="7030A0"/>
                </a:solidFill>
                <a:sym typeface="Symbol" pitchFamily="18" charset="2"/>
              </a:rPr>
              <a:t> – (H</a:t>
            </a:r>
            <a:r>
              <a:rPr lang="es-ES_tradnl" sz="2600" baseline="-25000">
                <a:solidFill>
                  <a:srgbClr val="7030A0"/>
                </a:solidFill>
                <a:sym typeface="Symbol" pitchFamily="18" charset="2"/>
              </a:rPr>
              <a:t>subl</a:t>
            </a:r>
            <a:r>
              <a:rPr lang="es-ES_tradnl" sz="2600">
                <a:solidFill>
                  <a:srgbClr val="7030A0"/>
                </a:solidFill>
                <a:sym typeface="Symbol" pitchFamily="18" charset="2"/>
              </a:rPr>
              <a:t> + </a:t>
            </a:r>
            <a:r>
              <a:rPr lang="es-ES_tradnl" sz="2600">
                <a:solidFill>
                  <a:srgbClr val="7030A0"/>
                </a:solidFill>
              </a:rPr>
              <a:t>½</a:t>
            </a:r>
            <a:r>
              <a:rPr lang="es-ES_tradnl" sz="2600">
                <a:solidFill>
                  <a:srgbClr val="7030A0"/>
                </a:solidFill>
                <a:sym typeface="Symbol" pitchFamily="18" charset="2"/>
              </a:rPr>
              <a:t> H</a:t>
            </a:r>
            <a:r>
              <a:rPr lang="es-ES_tradnl" sz="2600" baseline="-25000">
                <a:solidFill>
                  <a:srgbClr val="7030A0"/>
                </a:solidFill>
                <a:sym typeface="Symbol" pitchFamily="18" charset="2"/>
              </a:rPr>
              <a:t>dis </a:t>
            </a:r>
            <a:r>
              <a:rPr lang="es-ES_tradnl" sz="2600">
                <a:solidFill>
                  <a:srgbClr val="7030A0"/>
                </a:solidFill>
                <a:sym typeface="Symbol" pitchFamily="18" charset="2"/>
              </a:rPr>
              <a:t>+ AH</a:t>
            </a:r>
            <a:r>
              <a:rPr lang="es-ES_tradnl" sz="2600" baseline="-25000">
                <a:solidFill>
                  <a:srgbClr val="7030A0"/>
                </a:solidFill>
                <a:sym typeface="Symbol" pitchFamily="18" charset="2"/>
              </a:rPr>
              <a:t>AE </a:t>
            </a:r>
            <a:r>
              <a:rPr lang="es-ES_tradnl" sz="2600">
                <a:solidFill>
                  <a:srgbClr val="7030A0"/>
                </a:solidFill>
                <a:sym typeface="Symbol" pitchFamily="18" charset="2"/>
              </a:rPr>
              <a:t>+ AH</a:t>
            </a:r>
            <a:r>
              <a:rPr lang="es-ES_tradnl" sz="2600" baseline="-25000">
                <a:solidFill>
                  <a:srgbClr val="7030A0"/>
                </a:solidFill>
                <a:sym typeface="Symbol" pitchFamily="18" charset="2"/>
              </a:rPr>
              <a:t>EI</a:t>
            </a:r>
            <a:r>
              <a:rPr lang="es-ES_tradnl" sz="2600">
                <a:solidFill>
                  <a:srgbClr val="7030A0"/>
                </a:solidFill>
                <a:sym typeface="Symbol" pitchFamily="18" charset="2"/>
              </a:rPr>
              <a:t>)</a:t>
            </a:r>
          </a:p>
          <a:p>
            <a:pPr algn="ctr">
              <a:lnSpc>
                <a:spcPct val="90000"/>
              </a:lnSpc>
              <a:buFont typeface="Wingdings" pitchFamily="2" charset="2"/>
              <a:buNone/>
            </a:pPr>
            <a:r>
              <a:rPr lang="es-ES_tradnl" sz="2600" b="1">
                <a:solidFill>
                  <a:srgbClr val="7030A0"/>
                </a:solidFill>
                <a:effectLst>
                  <a:outerShdw blurRad="38100" dist="38100" dir="2700000" algn="tl">
                    <a:srgbClr val="C0C0C0"/>
                  </a:outerShdw>
                </a:effectLst>
                <a:sym typeface="Symbol" pitchFamily="18" charset="2"/>
              </a:rPr>
              <a:t>H</a:t>
            </a:r>
            <a:r>
              <a:rPr lang="es-ES_tradnl" sz="2600" b="1" baseline="-25000">
                <a:solidFill>
                  <a:srgbClr val="7030A0"/>
                </a:solidFill>
                <a:effectLst>
                  <a:outerShdw blurRad="38100" dist="38100" dir="2700000" algn="tl">
                    <a:srgbClr val="C0C0C0"/>
                  </a:outerShdw>
                </a:effectLst>
                <a:sym typeface="Symbol" pitchFamily="18" charset="2"/>
              </a:rPr>
              <a:t>u</a:t>
            </a:r>
            <a:r>
              <a:rPr lang="es-ES_tradnl" sz="2600" baseline="-25000">
                <a:solidFill>
                  <a:srgbClr val="7030A0"/>
                </a:solidFill>
                <a:sym typeface="Symbol" pitchFamily="18" charset="2"/>
              </a:rPr>
              <a:t> </a:t>
            </a:r>
            <a:r>
              <a:rPr lang="es-ES_tradnl" sz="2600">
                <a:solidFill>
                  <a:srgbClr val="7030A0"/>
                </a:solidFill>
                <a:sym typeface="Symbol" pitchFamily="18" charset="2"/>
              </a:rPr>
              <a:t>= –411’1 kJ – (107’8  kJ + 121’3  kJ  –348’8 kJ + 495’4 kJ) = </a:t>
            </a:r>
            <a:r>
              <a:rPr lang="es-ES_tradnl" sz="2600" b="1">
                <a:solidFill>
                  <a:srgbClr val="7030A0"/>
                </a:solidFill>
                <a:effectLst>
                  <a:outerShdw blurRad="38100" dist="38100" dir="2700000" algn="tl">
                    <a:srgbClr val="C0C0C0"/>
                  </a:outerShdw>
                </a:effectLst>
                <a:sym typeface="Symbol" pitchFamily="18" charset="2"/>
              </a:rPr>
              <a:t>–786’8 kJ</a:t>
            </a:r>
            <a:endParaRPr lang="es-ES_tradnl" sz="2600">
              <a:solidFill>
                <a:srgbClr val="7030A0"/>
              </a:solidFill>
              <a:sym typeface="Symbol" pitchFamily="18" charset="2"/>
            </a:endParaRPr>
          </a:p>
          <a:p>
            <a:pPr>
              <a:lnSpc>
                <a:spcPct val="90000"/>
              </a:lnSpc>
              <a:buFont typeface="Wingdings" pitchFamily="2" charset="2"/>
              <a:buNone/>
            </a:pPr>
            <a:endParaRPr lang="el-GR" sz="2600">
              <a:solidFill>
                <a:schemeClr val="hlink"/>
              </a:solidFill>
              <a:cs typeface="Arial" charset="0"/>
              <a:sym typeface="Symbol" pitchFamily="18" charset="2"/>
            </a:endParaRPr>
          </a:p>
        </p:txBody>
      </p:sp>
      <p:sp>
        <p:nvSpPr>
          <p:cNvPr id="6" name="5 Marcador de número de diapositiva"/>
          <p:cNvSpPr>
            <a:spLocks noGrp="1"/>
          </p:cNvSpPr>
          <p:nvPr>
            <p:ph type="sldNum" sz="quarter" idx="12"/>
          </p:nvPr>
        </p:nvSpPr>
        <p:spPr/>
        <p:txBody>
          <a:bodyPr/>
          <a:lstStyle/>
          <a:p>
            <a:fld id="{EFCF4151-F0A9-46B6-B143-B9C05CEAF360}" type="slidenum">
              <a:rPr lang="es-ES_tradnl" altLang="en-US"/>
              <a:pPr/>
              <a:t>47</a:t>
            </a:fld>
            <a:endParaRPr lang="es-ES_tradnl" altLang="en-US"/>
          </a:p>
        </p:txBody>
      </p:sp>
    </p:spTree>
    <p:extLst>
      <p:ext uri="{BB962C8B-B14F-4D97-AF65-F5344CB8AC3E}">
        <p14:creationId xmlns:p14="http://schemas.microsoft.com/office/powerpoint/2010/main" xmlns="" val="39856991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smtClean="0"/>
              <a:t> </a:t>
            </a:r>
            <a:endParaRPr lang="es-PE"/>
          </a:p>
        </p:txBody>
      </p:sp>
      <p:sp>
        <p:nvSpPr>
          <p:cNvPr id="3" name="2 Marcador de contenido"/>
          <p:cNvSpPr>
            <a:spLocks noGrp="1"/>
          </p:cNvSpPr>
          <p:nvPr>
            <p:ph idx="1"/>
          </p:nvPr>
        </p:nvSpPr>
        <p:spPr/>
        <p:txBody>
          <a:bodyPr/>
          <a:lstStyle/>
          <a:p>
            <a:endParaRPr lang="es-PE"/>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2" y="404664"/>
            <a:ext cx="8496944" cy="62770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47057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260648"/>
            <a:ext cx="8229600" cy="4373563"/>
          </a:xfrm>
        </p:spPr>
        <p:txBody>
          <a:bodyPr>
            <a:normAutofit fontScale="92500" lnSpcReduction="20000"/>
          </a:bodyPr>
          <a:lstStyle/>
          <a:p>
            <a:pPr marL="542925" indent="-428625">
              <a:buNone/>
            </a:pPr>
            <a:r>
              <a:rPr lang="es-PE" dirty="0"/>
              <a:t>a) Haz un esquema del ciclo de </a:t>
            </a:r>
            <a:r>
              <a:rPr lang="es-PE" dirty="0" err="1"/>
              <a:t>Born</a:t>
            </a:r>
            <a:r>
              <a:rPr lang="es-PE" dirty="0"/>
              <a:t>-Haber para el </a:t>
            </a:r>
            <a:r>
              <a:rPr lang="es-PE" dirty="0" err="1"/>
              <a:t>NaCl</a:t>
            </a:r>
            <a:r>
              <a:rPr lang="es-PE" dirty="0"/>
              <a:t>.</a:t>
            </a:r>
          </a:p>
          <a:p>
            <a:pPr marL="539750" indent="-454025">
              <a:buNone/>
            </a:pPr>
            <a:r>
              <a:rPr lang="es-PE" dirty="0"/>
              <a:t>b) Calcula la energía reticular del </a:t>
            </a:r>
            <a:r>
              <a:rPr lang="es-PE" dirty="0" err="1"/>
              <a:t>NaCl</a:t>
            </a:r>
            <a:r>
              <a:rPr lang="es-PE" dirty="0"/>
              <a:t>(s), a partir de los siguientes datos:</a:t>
            </a:r>
          </a:p>
          <a:p>
            <a:pPr marL="114300" indent="0">
              <a:buNone/>
            </a:pPr>
            <a:r>
              <a:rPr lang="es-PE" dirty="0" smtClean="0"/>
              <a:t>Entalpía </a:t>
            </a:r>
            <a:r>
              <a:rPr lang="es-PE" dirty="0"/>
              <a:t>de sublimación del sodio = 108 </a:t>
            </a:r>
            <a:r>
              <a:rPr lang="es-PE" dirty="0" err="1"/>
              <a:t>kJ</a:t>
            </a:r>
            <a:r>
              <a:rPr lang="es-PE" dirty="0"/>
              <a:t>/mol</a:t>
            </a:r>
          </a:p>
          <a:p>
            <a:pPr marL="114300" indent="0">
              <a:buNone/>
            </a:pPr>
            <a:r>
              <a:rPr lang="es-PE" dirty="0" smtClean="0"/>
              <a:t>Entalpía </a:t>
            </a:r>
            <a:r>
              <a:rPr lang="es-PE" dirty="0"/>
              <a:t>de disociación del cloro = 243,2 </a:t>
            </a:r>
            <a:r>
              <a:rPr lang="es-PE" dirty="0" err="1" smtClean="0"/>
              <a:t>kJ</a:t>
            </a:r>
            <a:r>
              <a:rPr lang="es-PE" dirty="0" smtClean="0"/>
              <a:t>/mol</a:t>
            </a:r>
          </a:p>
          <a:p>
            <a:pPr marL="114300" indent="0">
              <a:buNone/>
            </a:pPr>
            <a:r>
              <a:rPr lang="es-PE" dirty="0" smtClean="0"/>
              <a:t>Entalpía de ionización del sodio = 495,7 </a:t>
            </a:r>
            <a:r>
              <a:rPr lang="es-PE" dirty="0" err="1" smtClean="0"/>
              <a:t>kJ</a:t>
            </a:r>
            <a:r>
              <a:rPr lang="es-PE" dirty="0" smtClean="0"/>
              <a:t>/mol</a:t>
            </a:r>
          </a:p>
          <a:p>
            <a:pPr marL="114300" indent="0">
              <a:buNone/>
            </a:pPr>
            <a:r>
              <a:rPr lang="es-PE" dirty="0" smtClean="0"/>
              <a:t>Afinidad </a:t>
            </a:r>
            <a:r>
              <a:rPr lang="es-PE" dirty="0"/>
              <a:t>electrónica del cloro = -348 </a:t>
            </a:r>
            <a:r>
              <a:rPr lang="es-PE" dirty="0" err="1"/>
              <a:t>kJ</a:t>
            </a:r>
            <a:r>
              <a:rPr lang="es-PE" dirty="0"/>
              <a:t>/mol</a:t>
            </a:r>
          </a:p>
          <a:p>
            <a:pPr marL="114300" indent="0">
              <a:buNone/>
            </a:pPr>
            <a:r>
              <a:rPr lang="es-PE" dirty="0" smtClean="0"/>
              <a:t>Entalpía </a:t>
            </a:r>
            <a:r>
              <a:rPr lang="es-PE" dirty="0"/>
              <a:t>de formación del cloruro de sodio = -401,8 </a:t>
            </a:r>
            <a:r>
              <a:rPr lang="es-PE" dirty="0" err="1"/>
              <a:t>kJ</a:t>
            </a:r>
            <a:r>
              <a:rPr lang="es-PE" dirty="0"/>
              <a:t>/mol</a:t>
            </a:r>
          </a:p>
          <a:p>
            <a:pPr marL="114300" indent="0">
              <a:buNone/>
            </a:pPr>
            <a:endParaRPr lang="es-PE" dirty="0"/>
          </a:p>
        </p:txBody>
      </p:sp>
    </p:spTree>
    <p:extLst>
      <p:ext uri="{BB962C8B-B14F-4D97-AF65-F5344CB8AC3E}">
        <p14:creationId xmlns:p14="http://schemas.microsoft.com/office/powerpoint/2010/main" xmlns="" val="268291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116631"/>
            <a:ext cx="8496944" cy="65591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755112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5517232"/>
            <a:ext cx="8229600" cy="608931"/>
          </a:xfrm>
        </p:spPr>
        <p:txBody>
          <a:bodyPr>
            <a:normAutofit fontScale="55000" lnSpcReduction="20000"/>
          </a:bodyPr>
          <a:lstStyle/>
          <a:p>
            <a:pPr marL="114300" indent="0">
              <a:buNone/>
            </a:pPr>
            <a:endParaRPr lang="pl-PL"/>
          </a:p>
          <a:p>
            <a:pPr marL="114300" indent="0">
              <a:buNone/>
            </a:pPr>
            <a:r>
              <a:rPr lang="pl-PL"/>
              <a:t>b) </a:t>
            </a:r>
            <a:r>
              <a:rPr lang="pl-PL" b="1"/>
              <a:t>U = -779,1 kJ/mol</a:t>
            </a:r>
            <a:endParaRPr lang="pl-PL"/>
          </a:p>
          <a:p>
            <a:endParaRPr lang="pl-PL" b="1"/>
          </a:p>
          <a:p>
            <a:pPr marL="114300" indent="0">
              <a:buNone/>
            </a:pPr>
            <a:endParaRPr lang="es-PE"/>
          </a:p>
        </p:txBody>
      </p:sp>
      <p:pic>
        <p:nvPicPr>
          <p:cNvPr id="35844" name="Picture 4" descr="http://ejercicios-fyq.com/local/cache-vignettes/L400xH221/1852-8af53.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63687" y="1916832"/>
            <a:ext cx="5734571" cy="31683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543038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smtClean="0"/>
              <a:t>Calcule:</a:t>
            </a:r>
            <a:endParaRPr lang="es-PE" dirty="0"/>
          </a:p>
        </p:txBody>
      </p:sp>
      <p:sp>
        <p:nvSpPr>
          <p:cNvPr id="3" name="2 Marcador de contenido"/>
          <p:cNvSpPr>
            <a:spLocks noGrp="1"/>
          </p:cNvSpPr>
          <p:nvPr>
            <p:ph idx="1"/>
          </p:nvPr>
        </p:nvSpPr>
        <p:spPr/>
        <p:txBody>
          <a:bodyPr>
            <a:normAutofit fontScale="85000" lnSpcReduction="20000"/>
          </a:bodyPr>
          <a:lstStyle/>
          <a:p>
            <a:pPr lvl="0"/>
            <a:r>
              <a:rPr lang="es-PE" dirty="0"/>
              <a:t>Dada la siguiente información para el MgF</a:t>
            </a:r>
            <a:r>
              <a:rPr lang="es-PE" baseline="-25000" dirty="0"/>
              <a:t>2</a:t>
            </a:r>
            <a:r>
              <a:rPr lang="es-PE" dirty="0"/>
              <a:t>:</a:t>
            </a:r>
          </a:p>
          <a:p>
            <a:r>
              <a:rPr lang="es-PE" dirty="0"/>
              <a:t>Afinidad electrónica (F)= - 328 kJ/mol</a:t>
            </a:r>
          </a:p>
          <a:p>
            <a:r>
              <a:rPr lang="es-PE" dirty="0"/>
              <a:t>EI</a:t>
            </a:r>
            <a:r>
              <a:rPr lang="es-PE" baseline="-25000" dirty="0"/>
              <a:t>1</a:t>
            </a:r>
            <a:r>
              <a:rPr lang="es-PE" dirty="0"/>
              <a:t>(Mg) = +737,7 kJ/mol</a:t>
            </a:r>
          </a:p>
          <a:p>
            <a:r>
              <a:rPr lang="es-PE" dirty="0"/>
              <a:t>EI</a:t>
            </a:r>
            <a:r>
              <a:rPr lang="es-PE" baseline="-25000" dirty="0"/>
              <a:t>2</a:t>
            </a:r>
            <a:r>
              <a:rPr lang="es-PE" dirty="0"/>
              <a:t>(Mg) = +1450,7 kJ/mol</a:t>
            </a:r>
          </a:p>
          <a:p>
            <a:r>
              <a:rPr lang="es-PE" dirty="0"/>
              <a:t>Calor de sublimación para el Mg = +147,7 kJ/mol</a:t>
            </a:r>
          </a:p>
          <a:p>
            <a:r>
              <a:rPr lang="es-PE" dirty="0"/>
              <a:t>Energía de enlace F</a:t>
            </a:r>
            <a:r>
              <a:rPr lang="es-PE" baseline="-25000" dirty="0"/>
              <a:t>2(g)</a:t>
            </a:r>
            <a:r>
              <a:rPr lang="es-PE" dirty="0"/>
              <a:t> = +158 kJ/mol</a:t>
            </a:r>
          </a:p>
          <a:p>
            <a:r>
              <a:rPr lang="es-PE" dirty="0"/>
              <a:t>Energía reticular = -2952 kJ/mol</a:t>
            </a:r>
          </a:p>
          <a:p>
            <a:pPr lvl="0"/>
            <a:r>
              <a:rPr lang="es-PE" dirty="0"/>
              <a:t>Escriba la ecuación termoquímica de cada proceso</a:t>
            </a:r>
          </a:p>
          <a:p>
            <a:pPr lvl="0"/>
            <a:r>
              <a:rPr lang="es-PE" dirty="0"/>
              <a:t>Escriba la ecuación termoquímica para la reacción de formación del MgF</a:t>
            </a:r>
            <a:r>
              <a:rPr lang="es-PE" baseline="-25000" dirty="0"/>
              <a:t>2</a:t>
            </a:r>
            <a:r>
              <a:rPr lang="es-PE" dirty="0"/>
              <a:t>.</a:t>
            </a:r>
          </a:p>
          <a:p>
            <a:pPr lvl="0"/>
            <a:r>
              <a:rPr lang="es-PE" dirty="0"/>
              <a:t>Determine la entalpía de formación del MgF</a:t>
            </a:r>
            <a:r>
              <a:rPr lang="es-PE" baseline="-25000" dirty="0"/>
              <a:t>2</a:t>
            </a:r>
            <a:r>
              <a:rPr lang="es-PE" dirty="0"/>
              <a:t>.</a:t>
            </a:r>
          </a:p>
          <a:p>
            <a:pPr marL="114300" indent="0">
              <a:buNone/>
            </a:pPr>
            <a:endParaRPr lang="es-PE" dirty="0"/>
          </a:p>
        </p:txBody>
      </p:sp>
    </p:spTree>
    <p:extLst>
      <p:ext uri="{BB962C8B-B14F-4D97-AF65-F5344CB8AC3E}">
        <p14:creationId xmlns:p14="http://schemas.microsoft.com/office/powerpoint/2010/main" xmlns="" val="26249291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a:t>Calcule:</a:t>
            </a:r>
          </a:p>
        </p:txBody>
      </p:sp>
      <p:sp>
        <p:nvSpPr>
          <p:cNvPr id="3" name="2 Marcador de contenido"/>
          <p:cNvSpPr>
            <a:spLocks noGrp="1"/>
          </p:cNvSpPr>
          <p:nvPr>
            <p:ph idx="1"/>
          </p:nvPr>
        </p:nvSpPr>
        <p:spPr>
          <a:xfrm>
            <a:off x="251520" y="1752600"/>
            <a:ext cx="8435280" cy="4373563"/>
          </a:xfrm>
        </p:spPr>
        <p:txBody>
          <a:bodyPr>
            <a:normAutofit fontScale="92500" lnSpcReduction="20000"/>
          </a:bodyPr>
          <a:lstStyle/>
          <a:p>
            <a:pPr marL="114300" indent="0">
              <a:buNone/>
            </a:pPr>
            <a:r>
              <a:rPr lang="es-PE" dirty="0" smtClean="0"/>
              <a:t> Calcula </a:t>
            </a:r>
            <a:r>
              <a:rPr lang="es-PE" dirty="0"/>
              <a:t>la energía reticular del </a:t>
            </a:r>
            <a:r>
              <a:rPr lang="es-PE" dirty="0" err="1"/>
              <a:t>MgO</a:t>
            </a:r>
            <a:r>
              <a:rPr lang="es-PE" dirty="0"/>
              <a:t> sabiendo que: ∆H formación del </a:t>
            </a:r>
            <a:r>
              <a:rPr lang="es-PE" dirty="0" err="1"/>
              <a:t>MgO</a:t>
            </a:r>
            <a:r>
              <a:rPr lang="es-PE" dirty="0"/>
              <a:t> = - 602,0 KJ/mol ∆H sublimación del Mg = 146,1 KJ/mol ∆H disociación del O2 = 498,2 KJ/mol ∆H primera ionización del Mg = 736,3 KJ/mol ∆H segunda ionización del Mg = 1447,9 KJ/mol ∆H electroafinidad primera del O = -141,2 KJ/mol ∆H electroafinidad segunda del O = -791,0 KJ/mol </a:t>
            </a:r>
            <a:endParaRPr lang="es-PE" dirty="0" smtClean="0"/>
          </a:p>
          <a:p>
            <a:pPr marL="114300" indent="0">
              <a:buNone/>
            </a:pPr>
            <a:endParaRPr lang="es-PE" dirty="0"/>
          </a:p>
          <a:p>
            <a:pPr marL="114300" indent="0">
              <a:buNone/>
            </a:pPr>
            <a:r>
              <a:rPr lang="es-PE" dirty="0" smtClean="0"/>
              <a:t>R</a:t>
            </a:r>
            <a:r>
              <a:rPr lang="es-PE" dirty="0"/>
              <a:t>:-2249,2 KJ/mol </a:t>
            </a:r>
          </a:p>
        </p:txBody>
      </p:sp>
    </p:spTree>
    <p:extLst>
      <p:ext uri="{BB962C8B-B14F-4D97-AF65-F5344CB8AC3E}">
        <p14:creationId xmlns:p14="http://schemas.microsoft.com/office/powerpoint/2010/main" xmlns="" val="213223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a:t>Calcule:</a:t>
            </a:r>
          </a:p>
        </p:txBody>
      </p:sp>
      <p:sp>
        <p:nvSpPr>
          <p:cNvPr id="3" name="2 Marcador de contenido"/>
          <p:cNvSpPr>
            <a:spLocks noGrp="1"/>
          </p:cNvSpPr>
          <p:nvPr>
            <p:ph idx="1"/>
          </p:nvPr>
        </p:nvSpPr>
        <p:spPr>
          <a:xfrm>
            <a:off x="395536" y="1412776"/>
            <a:ext cx="8363272" cy="5184576"/>
          </a:xfrm>
        </p:spPr>
        <p:txBody>
          <a:bodyPr>
            <a:normAutofit fontScale="85000" lnSpcReduction="20000"/>
          </a:bodyPr>
          <a:lstStyle/>
          <a:p>
            <a:pPr marL="114300" indent="0">
              <a:buNone/>
            </a:pPr>
            <a:r>
              <a:rPr lang="es-PE" dirty="0"/>
              <a:t>Se desea obtener la energía de red del hidruro FeH</a:t>
            </a:r>
            <a:r>
              <a:rPr lang="es-PE" baseline="-25000" dirty="0"/>
              <a:t>3</a:t>
            </a:r>
            <a:r>
              <a:rPr lang="es-PE" dirty="0"/>
              <a:t>, considerado como estrictamente iónico, y del cual se ha medido una entalpía de formación </a:t>
            </a:r>
            <a:r>
              <a:rPr lang="es-PE" dirty="0" smtClean="0"/>
              <a:t>aproximada </a:t>
            </a:r>
            <a:r>
              <a:rPr lang="es-PE" dirty="0"/>
              <a:t>de - 360 KJ/mol. </a:t>
            </a:r>
            <a:endParaRPr lang="es-PE" dirty="0" smtClean="0"/>
          </a:p>
          <a:p>
            <a:pPr marL="114300" indent="0">
              <a:buNone/>
            </a:pPr>
            <a:r>
              <a:rPr lang="es-PE" dirty="0" smtClean="0"/>
              <a:t>Para </a:t>
            </a:r>
            <a:r>
              <a:rPr lang="es-PE" dirty="0"/>
              <a:t>ello cuenta también con los siguientes datos de apoyo: </a:t>
            </a:r>
            <a:endParaRPr lang="es-PE" dirty="0" smtClean="0"/>
          </a:p>
          <a:p>
            <a:pPr marL="114300" indent="0">
              <a:buNone/>
            </a:pPr>
            <a:endParaRPr lang="es-PE" dirty="0" smtClean="0"/>
          </a:p>
          <a:p>
            <a:pPr marL="114300" indent="0">
              <a:buNone/>
            </a:pPr>
            <a:endParaRPr lang="es-PE" dirty="0"/>
          </a:p>
          <a:p>
            <a:pPr marL="114300" indent="0">
              <a:buNone/>
            </a:pPr>
            <a:endParaRPr lang="es-PE" dirty="0" smtClean="0"/>
          </a:p>
          <a:p>
            <a:pPr marL="114300" indent="0">
              <a:buNone/>
            </a:pPr>
            <a:endParaRPr lang="es-PE" dirty="0" smtClean="0"/>
          </a:p>
          <a:p>
            <a:pPr marL="114300" indent="0">
              <a:buNone/>
            </a:pPr>
            <a:endParaRPr lang="es-PE" dirty="0"/>
          </a:p>
          <a:p>
            <a:pPr marL="114300" indent="0">
              <a:buNone/>
            </a:pPr>
            <a:endParaRPr lang="es-PE" dirty="0"/>
          </a:p>
          <a:p>
            <a:pPr marL="114300" indent="0">
              <a:buNone/>
            </a:pPr>
            <a:r>
              <a:rPr lang="es-PE" dirty="0" smtClean="0"/>
              <a:t>R</a:t>
            </a:r>
            <a:r>
              <a:rPr lang="es-PE" dirty="0"/>
              <a:t>: -5723.7 KJ/mol </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35695" y="3573016"/>
            <a:ext cx="6766035" cy="21602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1049419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307975"/>
            <a:ext cx="7924800" cy="889000"/>
          </a:xfrm>
        </p:spPr>
        <p:txBody>
          <a:bodyPr>
            <a:normAutofit fontScale="90000"/>
          </a:bodyPr>
          <a:lstStyle/>
          <a:p>
            <a:r>
              <a:rPr lang="es-ES_tradnl" sz="3200">
                <a:solidFill>
                  <a:srgbClr val="FF311B"/>
                </a:solidFill>
              </a:rPr>
              <a:t>Factores de los que depende la Energía reticular</a:t>
            </a:r>
          </a:p>
        </p:txBody>
      </p:sp>
      <p:sp>
        <p:nvSpPr>
          <p:cNvPr id="91139" name="Rectangle 3"/>
          <p:cNvSpPr>
            <a:spLocks noGrp="1" noChangeArrowheads="1"/>
          </p:cNvSpPr>
          <p:nvPr>
            <p:ph idx="1"/>
          </p:nvPr>
        </p:nvSpPr>
        <p:spPr>
          <a:xfrm>
            <a:off x="179512" y="1556792"/>
            <a:ext cx="8712968" cy="4895850"/>
          </a:xfrm>
        </p:spPr>
        <p:txBody>
          <a:bodyPr>
            <a:normAutofit/>
          </a:bodyPr>
          <a:lstStyle/>
          <a:p>
            <a:pPr algn="just">
              <a:lnSpc>
                <a:spcPct val="90000"/>
              </a:lnSpc>
            </a:pPr>
            <a:r>
              <a:rPr lang="es-ES_tradnl" dirty="0"/>
              <a:t>En general, </a:t>
            </a:r>
            <a:r>
              <a:rPr lang="es-ES_tradnl" b="1" dirty="0">
                <a:solidFill>
                  <a:srgbClr val="370ADE"/>
                </a:solidFill>
              </a:rPr>
              <a:t>la energía de red es grande y negativa </a:t>
            </a:r>
            <a:r>
              <a:rPr lang="es-ES_tradnl" dirty="0"/>
              <a:t>y compensa el déficit de energía que suponen el resto de los procesos. Está influenciada por la </a:t>
            </a:r>
            <a:r>
              <a:rPr lang="es-ES_tradnl" b="1" dirty="0"/>
              <a:t>carga</a:t>
            </a:r>
            <a:r>
              <a:rPr lang="es-ES_tradnl" dirty="0"/>
              <a:t> y el </a:t>
            </a:r>
            <a:r>
              <a:rPr lang="es-ES_tradnl" b="1" dirty="0"/>
              <a:t>tamaño</a:t>
            </a:r>
            <a:r>
              <a:rPr lang="es-ES_tradnl" dirty="0"/>
              <a:t> de los iones</a:t>
            </a:r>
          </a:p>
          <a:p>
            <a:pPr>
              <a:lnSpc>
                <a:spcPct val="90000"/>
              </a:lnSpc>
            </a:pPr>
            <a:r>
              <a:rPr lang="es-ES_tradnl" b="1" dirty="0">
                <a:solidFill>
                  <a:srgbClr val="7030A0"/>
                </a:solidFill>
              </a:rPr>
              <a:t>A mayor carga de los iones mayor </a:t>
            </a:r>
            <a:r>
              <a:rPr lang="es-ES_tradnl" b="1" dirty="0">
                <a:sym typeface="Symbol" pitchFamily="18" charset="2"/>
              </a:rPr>
              <a:t></a:t>
            </a:r>
            <a:r>
              <a:rPr lang="es-ES_tradnl" b="1" dirty="0" err="1">
                <a:sym typeface="Symbol" pitchFamily="18" charset="2"/>
              </a:rPr>
              <a:t>H</a:t>
            </a:r>
            <a:r>
              <a:rPr lang="es-ES_tradnl" b="1" baseline="-25000" dirty="0" err="1">
                <a:sym typeface="Symbol" pitchFamily="18" charset="2"/>
              </a:rPr>
              <a:t>u</a:t>
            </a:r>
            <a:r>
              <a:rPr lang="es-ES_tradnl" dirty="0"/>
              <a:t>. </a:t>
            </a:r>
          </a:p>
          <a:p>
            <a:pPr>
              <a:lnSpc>
                <a:spcPct val="90000"/>
              </a:lnSpc>
              <a:buFont typeface="Wingdings" pitchFamily="2" charset="2"/>
              <a:buNone/>
            </a:pPr>
            <a:r>
              <a:rPr lang="es-ES_tradnl" b="1" dirty="0">
                <a:solidFill>
                  <a:schemeClr val="tx2"/>
                </a:solidFill>
              </a:rPr>
              <a:t>	</a:t>
            </a:r>
            <a:r>
              <a:rPr lang="es-ES_tradnl" b="1" u="sng" dirty="0">
                <a:solidFill>
                  <a:schemeClr val="tx2"/>
                </a:solidFill>
              </a:rPr>
              <a:t>Ejemplo:</a:t>
            </a:r>
            <a:r>
              <a:rPr lang="es-ES_tradnl" dirty="0"/>
              <a:t> </a:t>
            </a:r>
            <a:r>
              <a:rPr lang="es-ES" dirty="0"/>
              <a:t>Así el </a:t>
            </a:r>
            <a:r>
              <a:rPr lang="es-ES" dirty="0" err="1"/>
              <a:t>CaO</a:t>
            </a:r>
            <a:r>
              <a:rPr lang="es-ES" dirty="0"/>
              <a:t> (Ca</a:t>
            </a:r>
            <a:r>
              <a:rPr lang="es-ES" baseline="30000" dirty="0"/>
              <a:t>2+</a:t>
            </a:r>
            <a:r>
              <a:rPr lang="es-ES" dirty="0"/>
              <a:t> y O</a:t>
            </a:r>
            <a:r>
              <a:rPr lang="es-ES" baseline="30000" dirty="0"/>
              <a:t>2–</a:t>
            </a:r>
            <a:r>
              <a:rPr lang="es-ES" dirty="0"/>
              <a:t>) tendrá </a:t>
            </a:r>
            <a:r>
              <a:rPr lang="es-ES_tradnl" dirty="0"/>
              <a:t>“</a:t>
            </a:r>
            <a:r>
              <a:rPr lang="es-ES_tradnl" dirty="0">
                <a:sym typeface="Symbol" pitchFamily="18" charset="2"/>
              </a:rPr>
              <a:t></a:t>
            </a:r>
            <a:r>
              <a:rPr lang="es-ES_tradnl" dirty="0" err="1">
                <a:sym typeface="Symbol" pitchFamily="18" charset="2"/>
              </a:rPr>
              <a:t>H</a:t>
            </a:r>
            <a:r>
              <a:rPr lang="es-ES_tradnl" baseline="-25000" dirty="0" err="1">
                <a:sym typeface="Symbol" pitchFamily="18" charset="2"/>
              </a:rPr>
              <a:t>u</a:t>
            </a:r>
            <a:r>
              <a:rPr lang="es-ES_tradnl" baseline="-25000" dirty="0">
                <a:sym typeface="Symbol" pitchFamily="18" charset="2"/>
              </a:rPr>
              <a:t> </a:t>
            </a:r>
            <a:r>
              <a:rPr lang="es-ES" dirty="0"/>
              <a:t>”</a:t>
            </a:r>
            <a:r>
              <a:rPr lang="es-ES_tradnl" dirty="0"/>
              <a:t> mayor que el </a:t>
            </a:r>
            <a:r>
              <a:rPr lang="es-ES_tradnl" dirty="0" err="1"/>
              <a:t>NaCl</a:t>
            </a:r>
            <a:r>
              <a:rPr lang="es-ES_tradnl" dirty="0"/>
              <a:t> (</a:t>
            </a:r>
            <a:r>
              <a:rPr lang="es-ES_tradnl" dirty="0" err="1"/>
              <a:t>Na</a:t>
            </a:r>
            <a:r>
              <a:rPr lang="es-ES_tradnl" baseline="30000" dirty="0"/>
              <a:t>+</a:t>
            </a:r>
            <a:r>
              <a:rPr lang="es-ES_tradnl" dirty="0"/>
              <a:t> y Cl</a:t>
            </a:r>
            <a:r>
              <a:rPr lang="es-ES_tradnl" baseline="30000" dirty="0"/>
              <a:t>–</a:t>
            </a:r>
            <a:r>
              <a:rPr lang="es-ES_tradnl" dirty="0"/>
              <a:t>).</a:t>
            </a:r>
          </a:p>
          <a:p>
            <a:pPr>
              <a:lnSpc>
                <a:spcPct val="90000"/>
              </a:lnSpc>
            </a:pPr>
            <a:r>
              <a:rPr lang="es-ES_tradnl" b="1" dirty="0">
                <a:solidFill>
                  <a:srgbClr val="7030A0"/>
                </a:solidFill>
              </a:rPr>
              <a:t>A menor tamaño de los iones mayor</a:t>
            </a:r>
            <a:r>
              <a:rPr lang="es-ES_tradnl" b="1" dirty="0">
                <a:solidFill>
                  <a:schemeClr val="hlink"/>
                </a:solidFill>
              </a:rPr>
              <a:t> </a:t>
            </a:r>
            <a:r>
              <a:rPr lang="es-ES_tradnl" b="1" dirty="0">
                <a:sym typeface="Symbol" pitchFamily="18" charset="2"/>
              </a:rPr>
              <a:t></a:t>
            </a:r>
            <a:r>
              <a:rPr lang="es-ES_tradnl" b="1" dirty="0" err="1">
                <a:sym typeface="Symbol" pitchFamily="18" charset="2"/>
              </a:rPr>
              <a:t>H</a:t>
            </a:r>
            <a:r>
              <a:rPr lang="es-ES_tradnl" b="1" baseline="-25000" dirty="0" err="1">
                <a:sym typeface="Symbol" pitchFamily="18" charset="2"/>
              </a:rPr>
              <a:t>u</a:t>
            </a:r>
            <a:r>
              <a:rPr lang="es-ES_tradnl" dirty="0"/>
              <a:t>. </a:t>
            </a:r>
          </a:p>
          <a:p>
            <a:pPr>
              <a:lnSpc>
                <a:spcPct val="90000"/>
              </a:lnSpc>
              <a:buFont typeface="Wingdings" pitchFamily="2" charset="2"/>
              <a:buNone/>
            </a:pPr>
            <a:r>
              <a:rPr lang="es-ES_tradnl" b="1" dirty="0">
                <a:solidFill>
                  <a:schemeClr val="tx2"/>
                </a:solidFill>
              </a:rPr>
              <a:t>	</a:t>
            </a:r>
            <a:r>
              <a:rPr lang="es-ES_tradnl" b="1" u="sng" dirty="0">
                <a:solidFill>
                  <a:schemeClr val="tx2"/>
                </a:solidFill>
              </a:rPr>
              <a:t>Ejemplo:</a:t>
            </a:r>
            <a:r>
              <a:rPr lang="es-ES_tradnl" dirty="0"/>
              <a:t> </a:t>
            </a:r>
            <a:r>
              <a:rPr lang="es-ES" dirty="0"/>
              <a:t>Así el </a:t>
            </a:r>
            <a:r>
              <a:rPr lang="es-ES" dirty="0" err="1"/>
              <a:t>NaCl</a:t>
            </a:r>
            <a:r>
              <a:rPr lang="es-ES" dirty="0"/>
              <a:t> (</a:t>
            </a:r>
            <a:r>
              <a:rPr lang="es-ES" dirty="0" err="1"/>
              <a:t>Na</a:t>
            </a:r>
            <a:r>
              <a:rPr lang="es-ES" baseline="30000" dirty="0"/>
              <a:t>+</a:t>
            </a:r>
            <a:r>
              <a:rPr lang="es-ES" dirty="0"/>
              <a:t> y Cl</a:t>
            </a:r>
            <a:r>
              <a:rPr lang="es-ES" baseline="30000" dirty="0"/>
              <a:t>–</a:t>
            </a:r>
            <a:r>
              <a:rPr lang="es-ES" dirty="0"/>
              <a:t>) tendrá </a:t>
            </a:r>
            <a:r>
              <a:rPr lang="es-ES_tradnl" dirty="0"/>
              <a:t>“</a:t>
            </a:r>
            <a:r>
              <a:rPr lang="es-ES_tradnl" dirty="0">
                <a:sym typeface="Symbol" pitchFamily="18" charset="2"/>
              </a:rPr>
              <a:t></a:t>
            </a:r>
            <a:r>
              <a:rPr lang="es-ES_tradnl" dirty="0" err="1">
                <a:sym typeface="Symbol" pitchFamily="18" charset="2"/>
              </a:rPr>
              <a:t>H</a:t>
            </a:r>
            <a:r>
              <a:rPr lang="es-ES_tradnl" baseline="-25000" dirty="0" err="1">
                <a:sym typeface="Symbol" pitchFamily="18" charset="2"/>
              </a:rPr>
              <a:t>u</a:t>
            </a:r>
            <a:r>
              <a:rPr lang="es-ES_tradnl" baseline="-25000" dirty="0">
                <a:sym typeface="Symbol" pitchFamily="18" charset="2"/>
              </a:rPr>
              <a:t> </a:t>
            </a:r>
            <a:r>
              <a:rPr lang="es-ES" dirty="0"/>
              <a:t>” </a:t>
            </a:r>
            <a:r>
              <a:rPr lang="es-ES_tradnl" dirty="0"/>
              <a:t>mayor que el </a:t>
            </a:r>
            <a:r>
              <a:rPr lang="es-ES_tradnl" dirty="0" err="1"/>
              <a:t>KBr</a:t>
            </a:r>
            <a:r>
              <a:rPr lang="es-ES_tradnl" dirty="0"/>
              <a:t> (K</a:t>
            </a:r>
            <a:r>
              <a:rPr lang="es-ES_tradnl" baseline="30000" dirty="0"/>
              <a:t>+</a:t>
            </a:r>
            <a:r>
              <a:rPr lang="es-ES_tradnl" dirty="0"/>
              <a:t> y Br</a:t>
            </a:r>
            <a:r>
              <a:rPr lang="es-ES_tradnl" baseline="30000" dirty="0"/>
              <a:t>–</a:t>
            </a:r>
            <a:r>
              <a:rPr lang="es-ES_tradnl" dirty="0"/>
              <a:t>).</a:t>
            </a:r>
          </a:p>
          <a:p>
            <a:pPr>
              <a:lnSpc>
                <a:spcPct val="90000"/>
              </a:lnSpc>
              <a:buFont typeface="Wingdings" pitchFamily="2" charset="2"/>
              <a:buNone/>
            </a:pPr>
            <a:endParaRPr lang="es-ES_tradnl" dirty="0"/>
          </a:p>
        </p:txBody>
      </p:sp>
    </p:spTree>
    <p:extLst>
      <p:ext uri="{BB962C8B-B14F-4D97-AF65-F5344CB8AC3E}">
        <p14:creationId xmlns:p14="http://schemas.microsoft.com/office/powerpoint/2010/main" xmlns="" val="42751146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s-ES_tradnl">
                <a:solidFill>
                  <a:srgbClr val="7030A0"/>
                </a:solidFill>
              </a:rPr>
              <a:t>Estructura cristalina</a:t>
            </a:r>
          </a:p>
        </p:txBody>
      </p:sp>
      <p:sp>
        <p:nvSpPr>
          <p:cNvPr id="15363" name="Rectangle 3"/>
          <p:cNvSpPr>
            <a:spLocks noGrp="1" noChangeArrowheads="1"/>
          </p:cNvSpPr>
          <p:nvPr>
            <p:ph idx="1"/>
          </p:nvPr>
        </p:nvSpPr>
        <p:spPr>
          <a:xfrm>
            <a:off x="323528" y="1556792"/>
            <a:ext cx="8424936" cy="4675187"/>
          </a:xfrm>
        </p:spPr>
        <p:txBody>
          <a:bodyPr>
            <a:normAutofit/>
          </a:bodyPr>
          <a:lstStyle/>
          <a:p>
            <a:pPr algn="just">
              <a:lnSpc>
                <a:spcPct val="80000"/>
              </a:lnSpc>
            </a:pPr>
            <a:r>
              <a:rPr lang="es-ES_tradnl" sz="2600"/>
              <a:t>Los iones en los compuestos iónicos se ordenan regularmente en el espacio de la manera más compacta posible.</a:t>
            </a:r>
          </a:p>
          <a:p>
            <a:pPr algn="just">
              <a:lnSpc>
                <a:spcPct val="80000"/>
              </a:lnSpc>
            </a:pPr>
            <a:r>
              <a:rPr lang="es-ES_tradnl" sz="2600"/>
              <a:t>Cada ion se rodea de iones de signo contrario dando lugar a celdas o unidades que se repiten en las tres direcciones del espacio.</a:t>
            </a:r>
          </a:p>
          <a:p>
            <a:pPr algn="just">
              <a:lnSpc>
                <a:spcPct val="80000"/>
              </a:lnSpc>
            </a:pPr>
            <a:r>
              <a:rPr lang="es-ES_tradnl" sz="2600"/>
              <a:t>La geometría viene condicionada por el tamaño relativo de los iones y por la neutralidad global del cristal.</a:t>
            </a:r>
          </a:p>
          <a:p>
            <a:pPr algn="just">
              <a:lnSpc>
                <a:spcPct val="80000"/>
              </a:lnSpc>
            </a:pPr>
            <a:r>
              <a:rPr lang="es-ES_tradnl" sz="2600" b="1"/>
              <a:t>Índice de coordinación</a:t>
            </a:r>
            <a:r>
              <a:rPr lang="es-ES_tradnl" sz="2600"/>
              <a:t>:</a:t>
            </a:r>
          </a:p>
          <a:p>
            <a:pPr lvl="1" algn="just">
              <a:lnSpc>
                <a:spcPct val="80000"/>
              </a:lnSpc>
            </a:pPr>
            <a:r>
              <a:rPr lang="es-ES_tradnl" sz="2100" b="1"/>
              <a:t>Es el  número de iones de signo opuesto que rodean a un ion dado”.</a:t>
            </a:r>
          </a:p>
          <a:p>
            <a:pPr lvl="1" algn="just">
              <a:lnSpc>
                <a:spcPct val="80000"/>
              </a:lnSpc>
            </a:pPr>
            <a:r>
              <a:rPr lang="es-ES_tradnl" sz="2100"/>
              <a:t>Cuanto mayor es un ion con respecto al otro mayor es su índice de coordinación.</a:t>
            </a:r>
          </a:p>
          <a:p>
            <a:pPr lvl="1" algn="just">
              <a:lnSpc>
                <a:spcPct val="80000"/>
              </a:lnSpc>
            </a:pPr>
            <a:endParaRPr lang="es-ES_tradnl" sz="2100"/>
          </a:p>
        </p:txBody>
      </p:sp>
      <p:sp>
        <p:nvSpPr>
          <p:cNvPr id="6" name="5 Marcador de número de diapositiva"/>
          <p:cNvSpPr>
            <a:spLocks noGrp="1"/>
          </p:cNvSpPr>
          <p:nvPr>
            <p:ph type="sldNum" sz="quarter" idx="12"/>
          </p:nvPr>
        </p:nvSpPr>
        <p:spPr/>
        <p:txBody>
          <a:bodyPr/>
          <a:lstStyle/>
          <a:p>
            <a:fld id="{346A0DB9-E014-40EF-899E-2D15222323DA}" type="slidenum">
              <a:rPr lang="es-ES_tradnl" altLang="en-US"/>
              <a:pPr/>
              <a:t>55</a:t>
            </a:fld>
            <a:endParaRPr lang="es-ES_tradnl" altLang="en-US"/>
          </a:p>
        </p:txBody>
      </p:sp>
    </p:spTree>
    <p:extLst>
      <p:ext uri="{BB962C8B-B14F-4D97-AF65-F5344CB8AC3E}">
        <p14:creationId xmlns:p14="http://schemas.microsoft.com/office/powerpoint/2010/main" xmlns="" val="3854089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sz="quarter"/>
          </p:nvPr>
        </p:nvSpPr>
        <p:spPr>
          <a:xfrm>
            <a:off x="576263" y="292100"/>
            <a:ext cx="6623050" cy="1076325"/>
          </a:xfrm>
        </p:spPr>
        <p:txBody>
          <a:bodyPr>
            <a:normAutofit fontScale="90000"/>
          </a:bodyPr>
          <a:lstStyle/>
          <a:p>
            <a:r>
              <a:rPr lang="es-ES_tradnl" sz="3300">
                <a:solidFill>
                  <a:srgbClr val="FF311B"/>
                </a:solidFill>
              </a:rPr>
              <a:t>Principales tipos de estructura cristalina</a:t>
            </a:r>
          </a:p>
        </p:txBody>
      </p:sp>
      <p:pic>
        <p:nvPicPr>
          <p:cNvPr id="16398" name="Picture 14" descr="msoFA444"/>
          <p:cNvPicPr>
            <a:picLocks noGrp="1" noChangeAspect="1" noChangeArrowheads="1"/>
          </p:cNvPicPr>
          <p:nvPr>
            <p:ph sz="quarter" idx="1"/>
          </p:nvPr>
        </p:nvPicPr>
        <p:blipFill>
          <a:blip r:embed="rId2" cstate="print">
            <a:extLst>
              <a:ext uri="{28A0092B-C50C-407E-A947-70E740481C1C}">
                <a14:useLocalDpi xmlns:a14="http://schemas.microsoft.com/office/drawing/2010/main" xmlns="" val="0"/>
              </a:ext>
            </a:extLst>
          </a:blip>
          <a:srcRect l="2501" t="26453" r="72447" b="58728"/>
          <a:stretch>
            <a:fillRect/>
          </a:stretch>
        </p:blipFill>
        <p:spPr>
          <a:xfrm>
            <a:off x="7140575" y="476250"/>
            <a:ext cx="1608138" cy="18875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5" name="Picture 21" descr="msoFA444"/>
          <p:cNvPicPr>
            <a:picLocks noGrp="1" noChangeAspect="1" noChangeArrowheads="1"/>
          </p:cNvPicPr>
          <p:nvPr>
            <p:ph sz="quarter" idx="2"/>
          </p:nvPr>
        </p:nvPicPr>
        <p:blipFill>
          <a:blip r:embed="rId2" cstate="print">
            <a:extLst>
              <a:ext uri="{28A0092B-C50C-407E-A947-70E740481C1C}">
                <a14:useLocalDpi xmlns:a14="http://schemas.microsoft.com/office/drawing/2010/main" xmlns="" val="0"/>
              </a:ext>
            </a:extLst>
          </a:blip>
          <a:stretch>
            <a:fillRect/>
          </a:stretch>
        </p:blipFill>
        <p:spPr>
          <a:xfrm>
            <a:off x="6173825" y="1600200"/>
            <a:ext cx="987349" cy="21891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7" name="Rectangle 3"/>
          <p:cNvSpPr>
            <a:spLocks noGrp="1" noChangeArrowheads="1"/>
          </p:cNvSpPr>
          <p:nvPr>
            <p:ph sz="quarter" idx="3"/>
          </p:nvPr>
        </p:nvSpPr>
        <p:spPr>
          <a:xfrm>
            <a:off x="323850" y="1484313"/>
            <a:ext cx="6553200" cy="4752975"/>
          </a:xfrm>
        </p:spPr>
        <p:txBody>
          <a:bodyPr/>
          <a:lstStyle/>
          <a:p>
            <a:r>
              <a:rPr lang="es-ES_tradnl" sz="2600"/>
              <a:t>NaCl (cúbica centrada en las caras para ambos iones) </a:t>
            </a:r>
          </a:p>
          <a:p>
            <a:pPr marL="819150" lvl="1" indent="-285750"/>
            <a:r>
              <a:rPr lang="es-ES_tradnl" sz="2300"/>
              <a:t>Índice de coord. para ambos iones</a:t>
            </a:r>
            <a:r>
              <a:rPr lang="es-ES_tradnl" sz="2300" baseline="30000"/>
              <a:t> </a:t>
            </a:r>
            <a:r>
              <a:rPr lang="es-ES_tradnl" sz="2300"/>
              <a:t>= 6</a:t>
            </a:r>
          </a:p>
          <a:p>
            <a:r>
              <a:rPr lang="es-ES_tradnl" sz="2600"/>
              <a:t>CsCl (cúbica  para ambos iones) </a:t>
            </a:r>
          </a:p>
          <a:p>
            <a:pPr marL="819150" lvl="1" indent="-285750"/>
            <a:r>
              <a:rPr lang="es-ES_tradnl" sz="2300"/>
              <a:t>Índice de coord. para ambos iones</a:t>
            </a:r>
            <a:r>
              <a:rPr lang="es-ES_tradnl" sz="2300" baseline="30000"/>
              <a:t> </a:t>
            </a:r>
            <a:r>
              <a:rPr lang="es-ES_tradnl" sz="2300"/>
              <a:t>= 8</a:t>
            </a:r>
          </a:p>
          <a:p>
            <a:r>
              <a:rPr lang="es-ES_tradnl" sz="2600"/>
              <a:t>CaF</a:t>
            </a:r>
            <a:r>
              <a:rPr lang="es-ES_tradnl" sz="2600" baseline="-25000"/>
              <a:t>2</a:t>
            </a:r>
            <a:r>
              <a:rPr lang="es-ES_tradnl" sz="2600"/>
              <a:t> (cúbica centrada en las caras para el Ca</a:t>
            </a:r>
            <a:r>
              <a:rPr lang="es-ES_tradnl" sz="2600" baseline="30000"/>
              <a:t>2+ </a:t>
            </a:r>
            <a:r>
              <a:rPr lang="es-ES_tradnl" sz="2600"/>
              <a:t>y tetraédrica para el F</a:t>
            </a:r>
            <a:r>
              <a:rPr lang="es-ES_tradnl" sz="2600" baseline="30000"/>
              <a:t>– </a:t>
            </a:r>
            <a:r>
              <a:rPr lang="es-ES_tradnl" sz="2600"/>
              <a:t>) </a:t>
            </a:r>
          </a:p>
          <a:p>
            <a:pPr marL="819150" lvl="1" indent="-285750"/>
            <a:r>
              <a:rPr lang="es-ES_tradnl" sz="2300"/>
              <a:t>Índice de coord. para el F</a:t>
            </a:r>
            <a:r>
              <a:rPr lang="es-ES_tradnl" sz="2300" baseline="30000"/>
              <a:t>– </a:t>
            </a:r>
            <a:r>
              <a:rPr lang="es-ES_tradnl" sz="2300"/>
              <a:t>= 4</a:t>
            </a:r>
          </a:p>
          <a:p>
            <a:pPr marL="819150" lvl="1" indent="-285750"/>
            <a:r>
              <a:rPr lang="es-ES_tradnl" sz="2300"/>
              <a:t>Índice de coord. para el Ca</a:t>
            </a:r>
            <a:r>
              <a:rPr lang="es-ES_tradnl" sz="2300" baseline="30000"/>
              <a:t>2+</a:t>
            </a:r>
            <a:r>
              <a:rPr lang="es-ES_tradnl" sz="2300"/>
              <a:t> = 8</a:t>
            </a:r>
          </a:p>
        </p:txBody>
      </p:sp>
      <p:sp>
        <p:nvSpPr>
          <p:cNvPr id="17" name="8 Marcador de número de diapositiva"/>
          <p:cNvSpPr>
            <a:spLocks noGrp="1"/>
          </p:cNvSpPr>
          <p:nvPr>
            <p:ph type="sldNum" sz="quarter" idx="12"/>
          </p:nvPr>
        </p:nvSpPr>
        <p:spPr/>
        <p:txBody>
          <a:bodyPr/>
          <a:lstStyle/>
          <a:p>
            <a:fld id="{A6F457EA-7E71-41AB-B175-8155A1EA4CDB}" type="slidenum">
              <a:rPr lang="es-ES_tradnl" altLang="en-US"/>
              <a:pPr/>
              <a:t>56</a:t>
            </a:fld>
            <a:endParaRPr lang="es-ES_tradnl" altLang="en-US"/>
          </a:p>
        </p:txBody>
      </p:sp>
      <p:grpSp>
        <p:nvGrpSpPr>
          <p:cNvPr id="16425" name="Group 41"/>
          <p:cNvGrpSpPr>
            <a:grpSpLocks noChangeAspect="1"/>
          </p:cNvGrpSpPr>
          <p:nvPr/>
        </p:nvGrpSpPr>
        <p:grpSpPr bwMode="auto">
          <a:xfrm>
            <a:off x="7140575" y="4221163"/>
            <a:ext cx="1608138" cy="1984375"/>
            <a:chOff x="3470" y="2886"/>
            <a:chExt cx="1700" cy="2115"/>
          </a:xfrm>
        </p:grpSpPr>
        <p:pic>
          <p:nvPicPr>
            <p:cNvPr id="16416" name="Picture 32" descr="msoFA444"/>
            <p:cNvPicPr>
              <a:picLocks noChangeAspect="1" noChangeArrowheads="1"/>
            </p:cNvPicPr>
            <p:nvPr/>
          </p:nvPicPr>
          <p:blipFill>
            <a:blip r:embed="rId2" cstate="print">
              <a:extLst>
                <a:ext uri="{28A0092B-C50C-407E-A947-70E740481C1C}">
                  <a14:useLocalDpi xmlns:a14="http://schemas.microsoft.com/office/drawing/2010/main" xmlns="" val="0"/>
                </a:ext>
              </a:extLst>
            </a:blip>
            <a:srcRect l="65564" t="26460" r="8040" b="58730"/>
            <a:stretch>
              <a:fillRect/>
            </a:stretch>
          </p:blipFill>
          <p:spPr bwMode="auto">
            <a:xfrm>
              <a:off x="3470" y="2886"/>
              <a:ext cx="1700" cy="2115"/>
            </a:xfrm>
            <a:prstGeom prst="rect">
              <a:avLst/>
            </a:prstGeom>
            <a:noFill/>
            <a:extLst>
              <a:ext uri="{909E8E84-426E-40DD-AFC4-6F175D3DCCD1}">
                <a14:hiddenFill xmlns:a14="http://schemas.microsoft.com/office/drawing/2010/main" xmlns="">
                  <a:solidFill>
                    <a:srgbClr val="FFFFFF"/>
                  </a:solidFill>
                </a14:hiddenFill>
              </a:ext>
            </a:extLst>
          </p:spPr>
        </p:pic>
        <p:sp>
          <p:nvSpPr>
            <p:cNvPr id="16417" name="Rectangle 33"/>
            <p:cNvSpPr>
              <a:spLocks noChangeAspect="1" noChangeArrowheads="1"/>
            </p:cNvSpPr>
            <p:nvPr/>
          </p:nvSpPr>
          <p:spPr bwMode="auto">
            <a:xfrm>
              <a:off x="3499" y="4519"/>
              <a:ext cx="227" cy="272"/>
            </a:xfrm>
            <a:prstGeom prst="rect">
              <a:avLst/>
            </a:prstGeom>
            <a:solidFill>
              <a:srgbClr val="F7F7F7"/>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p>
          </p:txBody>
        </p:sp>
        <p:sp>
          <p:nvSpPr>
            <p:cNvPr id="16418" name="Rectangle 34"/>
            <p:cNvSpPr>
              <a:spLocks noChangeAspect="1" noChangeArrowheads="1"/>
            </p:cNvSpPr>
            <p:nvPr/>
          </p:nvSpPr>
          <p:spPr bwMode="auto">
            <a:xfrm>
              <a:off x="4056" y="4745"/>
              <a:ext cx="227" cy="181"/>
            </a:xfrm>
            <a:prstGeom prst="rect">
              <a:avLst/>
            </a:prstGeom>
            <a:solidFill>
              <a:srgbClr val="F7F7F7"/>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p>
          </p:txBody>
        </p:sp>
        <p:sp>
          <p:nvSpPr>
            <p:cNvPr id="16419" name="Rectangle 35"/>
            <p:cNvSpPr>
              <a:spLocks noChangeAspect="1" noChangeArrowheads="1"/>
            </p:cNvSpPr>
            <p:nvPr/>
          </p:nvSpPr>
          <p:spPr bwMode="auto">
            <a:xfrm>
              <a:off x="4603" y="4564"/>
              <a:ext cx="409" cy="363"/>
            </a:xfrm>
            <a:prstGeom prst="rect">
              <a:avLst/>
            </a:prstGeom>
            <a:solidFill>
              <a:srgbClr val="F7F7F7"/>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p>
          </p:txBody>
        </p:sp>
        <p:sp>
          <p:nvSpPr>
            <p:cNvPr id="16420" name="Rectangle 36"/>
            <p:cNvSpPr>
              <a:spLocks noChangeAspect="1" noChangeArrowheads="1"/>
            </p:cNvSpPr>
            <p:nvPr/>
          </p:nvSpPr>
          <p:spPr bwMode="auto">
            <a:xfrm>
              <a:off x="4435" y="4588"/>
              <a:ext cx="227" cy="181"/>
            </a:xfrm>
            <a:prstGeom prst="rect">
              <a:avLst/>
            </a:prstGeom>
            <a:solidFill>
              <a:srgbClr val="F7F7F7"/>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p>
          </p:txBody>
        </p:sp>
        <p:sp>
          <p:nvSpPr>
            <p:cNvPr id="16421" name="Text Box 37"/>
            <p:cNvSpPr txBox="1">
              <a:spLocks noChangeAspect="1" noChangeArrowheads="1"/>
            </p:cNvSpPr>
            <p:nvPr/>
          </p:nvSpPr>
          <p:spPr bwMode="auto">
            <a:xfrm>
              <a:off x="4014" y="4705"/>
              <a:ext cx="362" cy="2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s-ES_tradnl" sz="800" b="1">
                  <a:solidFill>
                    <a:schemeClr val="bg2"/>
                  </a:solidFill>
                </a:rPr>
                <a:t>F</a:t>
              </a:r>
              <a:r>
                <a:rPr lang="es-ES_tradnl" sz="800" b="1" baseline="30000">
                  <a:solidFill>
                    <a:schemeClr val="bg2"/>
                  </a:solidFill>
                  <a:sym typeface="Symbol" pitchFamily="18" charset="2"/>
                </a:rPr>
                <a:t></a:t>
              </a:r>
              <a:endParaRPr lang="es-ES_tradnl" sz="800" b="1">
                <a:solidFill>
                  <a:schemeClr val="bg2"/>
                </a:solidFill>
                <a:sym typeface="Symbol" pitchFamily="18" charset="2"/>
              </a:endParaRPr>
            </a:p>
          </p:txBody>
        </p:sp>
        <p:sp>
          <p:nvSpPr>
            <p:cNvPr id="16422" name="Text Box 38"/>
            <p:cNvSpPr txBox="1">
              <a:spLocks noChangeAspect="1" noChangeArrowheads="1"/>
            </p:cNvSpPr>
            <p:nvPr/>
          </p:nvSpPr>
          <p:spPr bwMode="auto">
            <a:xfrm>
              <a:off x="4603" y="4700"/>
              <a:ext cx="455" cy="2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s-ES_tradnl" sz="800" b="1">
                  <a:solidFill>
                    <a:schemeClr val="bg2"/>
                  </a:solidFill>
                </a:rPr>
                <a:t>Ca</a:t>
              </a:r>
              <a:r>
                <a:rPr lang="es-ES_tradnl" sz="800" b="1" baseline="30000">
                  <a:solidFill>
                    <a:schemeClr val="bg2"/>
                  </a:solidFill>
                  <a:sym typeface="Symbol" pitchFamily="18" charset="2"/>
                </a:rPr>
                <a:t>2+</a:t>
              </a:r>
              <a:endParaRPr lang="es-ES_tradnl" sz="800" b="1">
                <a:solidFill>
                  <a:schemeClr val="bg2"/>
                </a:solidFill>
                <a:sym typeface="Symbol" pitchFamily="18" charset="2"/>
              </a:endParaRPr>
            </a:p>
          </p:txBody>
        </p:sp>
        <p:sp>
          <p:nvSpPr>
            <p:cNvPr id="16423" name="Rectangle 39"/>
            <p:cNvSpPr>
              <a:spLocks noChangeAspect="1" noChangeArrowheads="1"/>
            </p:cNvSpPr>
            <p:nvPr/>
          </p:nvSpPr>
          <p:spPr bwMode="auto">
            <a:xfrm>
              <a:off x="4717" y="4383"/>
              <a:ext cx="227" cy="181"/>
            </a:xfrm>
            <a:prstGeom prst="rect">
              <a:avLst/>
            </a:prstGeom>
            <a:solidFill>
              <a:srgbClr val="F7F7F7"/>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s-PE"/>
            </a:p>
          </p:txBody>
        </p:sp>
      </p:grpSp>
    </p:spTree>
    <p:extLst>
      <p:ext uri="{BB962C8B-B14F-4D97-AF65-F5344CB8AC3E}">
        <p14:creationId xmlns:p14="http://schemas.microsoft.com/office/powerpoint/2010/main" xmlns="" val="2241177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fill="hold"/>
                                        <p:tgtEl>
                                          <p:spTgt spid="163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387">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6387">
                                            <p:txEl>
                                              <p:pRg st="0" end="0"/>
                                            </p:txEl>
                                          </p:spTgt>
                                        </p:tgtEl>
                                        <p:attrNameLst>
                                          <p:attrName>ppt_c</p:attrName>
                                        </p:attrNameLst>
                                      </p:cBhvr>
                                      <p:to>
                                        <a:schemeClr val="folHlink"/>
                                      </p:to>
                                    </p:animClr>
                                  </p:subTnLst>
                                </p:cTn>
                              </p:par>
                              <p:par>
                                <p:cTn id="9" presetID="2" presetClass="entr" presetSubtype="8" fill="hold" grpId="0" nodeType="with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anim calcmode="lin" valueType="num">
                                      <p:cBhvr additive="base">
                                        <p:cTn id="11" dur="500" fill="hold"/>
                                        <p:tgtEl>
                                          <p:spTgt spid="1638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6387">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6387">
                                            <p:txEl>
                                              <p:pRg st="1" end="1"/>
                                            </p:txEl>
                                          </p:spTgt>
                                        </p:tgtEl>
                                        <p:attrNameLst>
                                          <p:attrName>ppt_c</p:attrName>
                                        </p:attrNameLst>
                                      </p:cBhvr>
                                      <p:to>
                                        <a:schemeClr val="folHlink"/>
                                      </p:to>
                                    </p:animClr>
                                  </p:subTnLst>
                                </p:cTn>
                              </p:par>
                              <p:par>
                                <p:cTn id="13" presetID="31" presetClass="entr" presetSubtype="0" fill="hold" nodeType="withEffect">
                                  <p:stCondLst>
                                    <p:cond delay="0"/>
                                  </p:stCondLst>
                                  <p:iterate type="lt">
                                    <p:tmPct val="5000"/>
                                  </p:iterate>
                                  <p:childTnLst>
                                    <p:set>
                                      <p:cBhvr>
                                        <p:cTn id="14" dur="1" fill="hold">
                                          <p:stCondLst>
                                            <p:cond delay="0"/>
                                          </p:stCondLst>
                                        </p:cTn>
                                        <p:tgtEl>
                                          <p:spTgt spid="16398"/>
                                        </p:tgtEl>
                                        <p:attrNameLst>
                                          <p:attrName>style.visibility</p:attrName>
                                        </p:attrNameLst>
                                      </p:cBhvr>
                                      <p:to>
                                        <p:strVal val="visible"/>
                                      </p:to>
                                    </p:set>
                                    <p:anim calcmode="lin" valueType="num">
                                      <p:cBhvr>
                                        <p:cTn id="15" dur="1000" fill="hold"/>
                                        <p:tgtEl>
                                          <p:spTgt spid="16398"/>
                                        </p:tgtEl>
                                        <p:attrNameLst>
                                          <p:attrName>ppt_w</p:attrName>
                                        </p:attrNameLst>
                                      </p:cBhvr>
                                      <p:tavLst>
                                        <p:tav tm="0">
                                          <p:val>
                                            <p:fltVal val="0"/>
                                          </p:val>
                                        </p:tav>
                                        <p:tav tm="100000">
                                          <p:val>
                                            <p:strVal val="#ppt_w"/>
                                          </p:val>
                                        </p:tav>
                                      </p:tavLst>
                                    </p:anim>
                                    <p:anim calcmode="lin" valueType="num">
                                      <p:cBhvr>
                                        <p:cTn id="16" dur="1000" fill="hold"/>
                                        <p:tgtEl>
                                          <p:spTgt spid="16398"/>
                                        </p:tgtEl>
                                        <p:attrNameLst>
                                          <p:attrName>ppt_h</p:attrName>
                                        </p:attrNameLst>
                                      </p:cBhvr>
                                      <p:tavLst>
                                        <p:tav tm="0">
                                          <p:val>
                                            <p:fltVal val="0"/>
                                          </p:val>
                                        </p:tav>
                                        <p:tav tm="100000">
                                          <p:val>
                                            <p:strVal val="#ppt_h"/>
                                          </p:val>
                                        </p:tav>
                                      </p:tavLst>
                                    </p:anim>
                                    <p:anim calcmode="lin" valueType="num">
                                      <p:cBhvr>
                                        <p:cTn id="17" dur="1000" fill="hold"/>
                                        <p:tgtEl>
                                          <p:spTgt spid="16398"/>
                                        </p:tgtEl>
                                        <p:attrNameLst>
                                          <p:attrName>style.rotation</p:attrName>
                                        </p:attrNameLst>
                                      </p:cBhvr>
                                      <p:tavLst>
                                        <p:tav tm="0">
                                          <p:val>
                                            <p:fltVal val="90"/>
                                          </p:val>
                                        </p:tav>
                                        <p:tav tm="100000">
                                          <p:val>
                                            <p:fltVal val="0"/>
                                          </p:val>
                                        </p:tav>
                                      </p:tavLst>
                                    </p:anim>
                                    <p:animEffect transition="in" filter="fade">
                                      <p:cBhvr>
                                        <p:cTn id="18" dur="1000"/>
                                        <p:tgtEl>
                                          <p:spTgt spid="16398"/>
                                        </p:tgtEl>
                                      </p:cBhvr>
                                    </p:animEffect>
                                  </p:childTnLst>
                                </p:cTn>
                              </p:par>
                              <p:par>
                                <p:cTn id="19" presetID="6" presetClass="emph" presetSubtype="0" fill="hold" nodeType="withEffect">
                                  <p:stCondLst>
                                    <p:cond delay="0"/>
                                  </p:stCondLst>
                                  <p:iterate type="lt">
                                    <p:tmPct val="0"/>
                                  </p:iterate>
                                  <p:childTnLst>
                                    <p:animScale>
                                      <p:cBhvr>
                                        <p:cTn id="20" dur="2000" fill="hold"/>
                                        <p:tgtEl>
                                          <p:spTgt spid="16398"/>
                                        </p:tgtEl>
                                      </p:cBhvr>
                                      <p:by x="150000" y="15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nodeType="clickEffect">
                                  <p:stCondLst>
                                    <p:cond delay="0"/>
                                  </p:stCondLst>
                                  <p:iterate type="lt">
                                    <p:tmPct val="0"/>
                                  </p:iterate>
                                  <p:childTnLst>
                                    <p:anim calcmode="lin" valueType="num">
                                      <p:cBhvr additive="base">
                                        <p:cTn id="24" dur="500"/>
                                        <p:tgtEl>
                                          <p:spTgt spid="16398"/>
                                        </p:tgtEl>
                                        <p:attrNameLst>
                                          <p:attrName>ppt_x</p:attrName>
                                        </p:attrNameLst>
                                      </p:cBhvr>
                                      <p:tavLst>
                                        <p:tav tm="0">
                                          <p:val>
                                            <p:strVal val="ppt_x"/>
                                          </p:val>
                                        </p:tav>
                                        <p:tav tm="100000">
                                          <p:val>
                                            <p:strVal val="ppt_x"/>
                                          </p:val>
                                        </p:tav>
                                      </p:tavLst>
                                    </p:anim>
                                    <p:anim calcmode="lin" valueType="num">
                                      <p:cBhvr additive="base">
                                        <p:cTn id="25" dur="500"/>
                                        <p:tgtEl>
                                          <p:spTgt spid="16398"/>
                                        </p:tgtEl>
                                        <p:attrNameLst>
                                          <p:attrName>ppt_y</p:attrName>
                                        </p:attrNameLst>
                                      </p:cBhvr>
                                      <p:tavLst>
                                        <p:tav tm="0">
                                          <p:val>
                                            <p:strVal val="ppt_y"/>
                                          </p:val>
                                        </p:tav>
                                        <p:tav tm="100000">
                                          <p:val>
                                            <p:strVal val="1+ppt_h/2"/>
                                          </p:val>
                                        </p:tav>
                                      </p:tavLst>
                                    </p:anim>
                                    <p:set>
                                      <p:cBhvr>
                                        <p:cTn id="26" dur="1" fill="hold">
                                          <p:stCondLst>
                                            <p:cond delay="499"/>
                                          </p:stCondLst>
                                        </p:cTn>
                                        <p:tgtEl>
                                          <p:spTgt spid="16398"/>
                                        </p:tgtEl>
                                        <p:attrNameLst>
                                          <p:attrName>style.visibility</p:attrName>
                                        </p:attrNameLst>
                                      </p:cBhvr>
                                      <p:to>
                                        <p:strVal val="hidden"/>
                                      </p:to>
                                    </p:set>
                                  </p:childTnLst>
                                </p:cTn>
                              </p:par>
                              <p:par>
                                <p:cTn id="27" presetID="2" presetClass="entr" presetSubtype="8" fill="hold" grpId="0" nodeType="withEffect">
                                  <p:stCondLst>
                                    <p:cond delay="0"/>
                                  </p:stCondLst>
                                  <p:childTnLst>
                                    <p:set>
                                      <p:cBhvr>
                                        <p:cTn id="28" dur="1" fill="hold">
                                          <p:stCondLst>
                                            <p:cond delay="0"/>
                                          </p:stCondLst>
                                        </p:cTn>
                                        <p:tgtEl>
                                          <p:spTgt spid="16387">
                                            <p:txEl>
                                              <p:pRg st="2" end="2"/>
                                            </p:txEl>
                                          </p:spTgt>
                                        </p:tgtEl>
                                        <p:attrNameLst>
                                          <p:attrName>style.visibility</p:attrName>
                                        </p:attrNameLst>
                                      </p:cBhvr>
                                      <p:to>
                                        <p:strVal val="visible"/>
                                      </p:to>
                                    </p:set>
                                    <p:anim calcmode="lin" valueType="num">
                                      <p:cBhvr additive="base">
                                        <p:cTn id="29" dur="500" fill="hold"/>
                                        <p:tgtEl>
                                          <p:spTgt spid="16387">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6387">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6387">
                                            <p:txEl>
                                              <p:pRg st="2" end="2"/>
                                            </p:txEl>
                                          </p:spTgt>
                                        </p:tgtEl>
                                        <p:attrNameLst>
                                          <p:attrName>ppt_c</p:attrName>
                                        </p:attrNameLst>
                                      </p:cBhvr>
                                      <p:to>
                                        <a:schemeClr val="folHlink"/>
                                      </p:to>
                                    </p:animClr>
                                  </p:subTnLst>
                                </p:cTn>
                              </p:par>
                              <p:par>
                                <p:cTn id="31" presetID="2" presetClass="entr" presetSubtype="8" fill="hold" grpId="0" nodeType="withEffect">
                                  <p:stCondLst>
                                    <p:cond delay="0"/>
                                  </p:stCondLst>
                                  <p:childTnLst>
                                    <p:set>
                                      <p:cBhvr>
                                        <p:cTn id="32" dur="1" fill="hold">
                                          <p:stCondLst>
                                            <p:cond delay="0"/>
                                          </p:stCondLst>
                                        </p:cTn>
                                        <p:tgtEl>
                                          <p:spTgt spid="16387">
                                            <p:txEl>
                                              <p:pRg st="3" end="3"/>
                                            </p:txEl>
                                          </p:spTgt>
                                        </p:tgtEl>
                                        <p:attrNameLst>
                                          <p:attrName>style.visibility</p:attrName>
                                        </p:attrNameLst>
                                      </p:cBhvr>
                                      <p:to>
                                        <p:strVal val="visible"/>
                                      </p:to>
                                    </p:set>
                                    <p:anim calcmode="lin" valueType="num">
                                      <p:cBhvr additive="base">
                                        <p:cTn id="33" dur="500" fill="hold"/>
                                        <p:tgtEl>
                                          <p:spTgt spid="16387">
                                            <p:txEl>
                                              <p:pRg st="3" end="3"/>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6387">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6387">
                                            <p:txEl>
                                              <p:pRg st="3" end="3"/>
                                            </p:txEl>
                                          </p:spTgt>
                                        </p:tgtEl>
                                        <p:attrNameLst>
                                          <p:attrName>ppt_c</p:attrName>
                                        </p:attrNameLst>
                                      </p:cBhvr>
                                      <p:to>
                                        <a:schemeClr val="folHlink"/>
                                      </p:to>
                                    </p:animClr>
                                  </p:subTnLst>
                                </p:cTn>
                              </p:par>
                              <p:par>
                                <p:cTn id="35" presetID="31" presetClass="entr" presetSubtype="0" fill="hold" nodeType="withEffect">
                                  <p:stCondLst>
                                    <p:cond delay="0"/>
                                  </p:stCondLst>
                                  <p:iterate type="lt">
                                    <p:tmPct val="5000"/>
                                  </p:iterate>
                                  <p:childTnLst>
                                    <p:set>
                                      <p:cBhvr>
                                        <p:cTn id="36" dur="1" fill="hold">
                                          <p:stCondLst>
                                            <p:cond delay="0"/>
                                          </p:stCondLst>
                                        </p:cTn>
                                        <p:tgtEl>
                                          <p:spTgt spid="16405"/>
                                        </p:tgtEl>
                                        <p:attrNameLst>
                                          <p:attrName>style.visibility</p:attrName>
                                        </p:attrNameLst>
                                      </p:cBhvr>
                                      <p:to>
                                        <p:strVal val="visible"/>
                                      </p:to>
                                    </p:set>
                                    <p:anim calcmode="lin" valueType="num">
                                      <p:cBhvr>
                                        <p:cTn id="37" dur="1000" fill="hold"/>
                                        <p:tgtEl>
                                          <p:spTgt spid="16405"/>
                                        </p:tgtEl>
                                        <p:attrNameLst>
                                          <p:attrName>ppt_w</p:attrName>
                                        </p:attrNameLst>
                                      </p:cBhvr>
                                      <p:tavLst>
                                        <p:tav tm="0">
                                          <p:val>
                                            <p:fltVal val="0"/>
                                          </p:val>
                                        </p:tav>
                                        <p:tav tm="100000">
                                          <p:val>
                                            <p:strVal val="#ppt_w"/>
                                          </p:val>
                                        </p:tav>
                                      </p:tavLst>
                                    </p:anim>
                                    <p:anim calcmode="lin" valueType="num">
                                      <p:cBhvr>
                                        <p:cTn id="38" dur="1000" fill="hold"/>
                                        <p:tgtEl>
                                          <p:spTgt spid="16405"/>
                                        </p:tgtEl>
                                        <p:attrNameLst>
                                          <p:attrName>ppt_h</p:attrName>
                                        </p:attrNameLst>
                                      </p:cBhvr>
                                      <p:tavLst>
                                        <p:tav tm="0">
                                          <p:val>
                                            <p:fltVal val="0"/>
                                          </p:val>
                                        </p:tav>
                                        <p:tav tm="100000">
                                          <p:val>
                                            <p:strVal val="#ppt_h"/>
                                          </p:val>
                                        </p:tav>
                                      </p:tavLst>
                                    </p:anim>
                                    <p:anim calcmode="lin" valueType="num">
                                      <p:cBhvr>
                                        <p:cTn id="39" dur="1000" fill="hold"/>
                                        <p:tgtEl>
                                          <p:spTgt spid="16405"/>
                                        </p:tgtEl>
                                        <p:attrNameLst>
                                          <p:attrName>style.rotation</p:attrName>
                                        </p:attrNameLst>
                                      </p:cBhvr>
                                      <p:tavLst>
                                        <p:tav tm="0">
                                          <p:val>
                                            <p:fltVal val="90"/>
                                          </p:val>
                                        </p:tav>
                                        <p:tav tm="100000">
                                          <p:val>
                                            <p:fltVal val="0"/>
                                          </p:val>
                                        </p:tav>
                                      </p:tavLst>
                                    </p:anim>
                                    <p:animEffect transition="in" filter="fade">
                                      <p:cBhvr>
                                        <p:cTn id="40" dur="1000"/>
                                        <p:tgtEl>
                                          <p:spTgt spid="16405"/>
                                        </p:tgtEl>
                                      </p:cBhvr>
                                    </p:animEffect>
                                  </p:childTnLst>
                                </p:cTn>
                              </p:par>
                              <p:par>
                                <p:cTn id="41" presetID="6" presetClass="emph" presetSubtype="0" fill="hold" nodeType="withEffect">
                                  <p:stCondLst>
                                    <p:cond delay="0"/>
                                  </p:stCondLst>
                                  <p:iterate type="lt">
                                    <p:tmPct val="0"/>
                                  </p:iterate>
                                  <p:childTnLst>
                                    <p:animScale>
                                      <p:cBhvr>
                                        <p:cTn id="42" dur="2000" fill="hold"/>
                                        <p:tgtEl>
                                          <p:spTgt spid="16405"/>
                                        </p:tgtEl>
                                      </p:cBhvr>
                                      <p:by x="150000" y="150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xit" presetSubtype="4" fill="hold" nodeType="clickEffect">
                                  <p:stCondLst>
                                    <p:cond delay="0"/>
                                  </p:stCondLst>
                                  <p:iterate type="lt">
                                    <p:tmPct val="0"/>
                                  </p:iterate>
                                  <p:childTnLst>
                                    <p:anim calcmode="lin" valueType="num">
                                      <p:cBhvr additive="base">
                                        <p:cTn id="46" dur="500"/>
                                        <p:tgtEl>
                                          <p:spTgt spid="16405"/>
                                        </p:tgtEl>
                                        <p:attrNameLst>
                                          <p:attrName>ppt_x</p:attrName>
                                        </p:attrNameLst>
                                      </p:cBhvr>
                                      <p:tavLst>
                                        <p:tav tm="0">
                                          <p:val>
                                            <p:strVal val="ppt_x"/>
                                          </p:val>
                                        </p:tav>
                                        <p:tav tm="100000">
                                          <p:val>
                                            <p:strVal val="ppt_x"/>
                                          </p:val>
                                        </p:tav>
                                      </p:tavLst>
                                    </p:anim>
                                    <p:anim calcmode="lin" valueType="num">
                                      <p:cBhvr additive="base">
                                        <p:cTn id="47" dur="500"/>
                                        <p:tgtEl>
                                          <p:spTgt spid="16405"/>
                                        </p:tgtEl>
                                        <p:attrNameLst>
                                          <p:attrName>ppt_y</p:attrName>
                                        </p:attrNameLst>
                                      </p:cBhvr>
                                      <p:tavLst>
                                        <p:tav tm="0">
                                          <p:val>
                                            <p:strVal val="ppt_y"/>
                                          </p:val>
                                        </p:tav>
                                        <p:tav tm="100000">
                                          <p:val>
                                            <p:strVal val="1+ppt_h/2"/>
                                          </p:val>
                                        </p:tav>
                                      </p:tavLst>
                                    </p:anim>
                                    <p:set>
                                      <p:cBhvr>
                                        <p:cTn id="48" dur="1" fill="hold">
                                          <p:stCondLst>
                                            <p:cond delay="499"/>
                                          </p:stCondLst>
                                        </p:cTn>
                                        <p:tgtEl>
                                          <p:spTgt spid="16405"/>
                                        </p:tgtEl>
                                        <p:attrNameLst>
                                          <p:attrName>style.visibility</p:attrName>
                                        </p:attrNameLst>
                                      </p:cBhvr>
                                      <p:to>
                                        <p:strVal val="hidden"/>
                                      </p:to>
                                    </p:set>
                                  </p:childTnLst>
                                </p:cTn>
                              </p:par>
                              <p:par>
                                <p:cTn id="49" presetID="2" presetClass="entr" presetSubtype="8" fill="hold" grpId="0" nodeType="withEffect">
                                  <p:stCondLst>
                                    <p:cond delay="0"/>
                                  </p:stCondLst>
                                  <p:childTnLst>
                                    <p:set>
                                      <p:cBhvr>
                                        <p:cTn id="50" dur="1" fill="hold">
                                          <p:stCondLst>
                                            <p:cond delay="0"/>
                                          </p:stCondLst>
                                        </p:cTn>
                                        <p:tgtEl>
                                          <p:spTgt spid="16387">
                                            <p:txEl>
                                              <p:pRg st="4" end="4"/>
                                            </p:txEl>
                                          </p:spTgt>
                                        </p:tgtEl>
                                        <p:attrNameLst>
                                          <p:attrName>style.visibility</p:attrName>
                                        </p:attrNameLst>
                                      </p:cBhvr>
                                      <p:to>
                                        <p:strVal val="visible"/>
                                      </p:to>
                                    </p:set>
                                    <p:anim calcmode="lin" valueType="num">
                                      <p:cBhvr additive="base">
                                        <p:cTn id="51" dur="500" fill="hold"/>
                                        <p:tgtEl>
                                          <p:spTgt spid="16387">
                                            <p:txEl>
                                              <p:pRg st="4" end="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6387">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6387">
                                            <p:txEl>
                                              <p:pRg st="4" end="4"/>
                                            </p:txEl>
                                          </p:spTgt>
                                        </p:tgtEl>
                                        <p:attrNameLst>
                                          <p:attrName>ppt_c</p:attrName>
                                        </p:attrNameLst>
                                      </p:cBhvr>
                                      <p:to>
                                        <a:schemeClr val="folHlink"/>
                                      </p:to>
                                    </p:animClr>
                                  </p:subTnLst>
                                </p:cTn>
                              </p:par>
                              <p:par>
                                <p:cTn id="53" presetID="2" presetClass="entr" presetSubtype="8" fill="hold" grpId="0" nodeType="withEffect">
                                  <p:stCondLst>
                                    <p:cond delay="0"/>
                                  </p:stCondLst>
                                  <p:childTnLst>
                                    <p:set>
                                      <p:cBhvr>
                                        <p:cTn id="54" dur="1" fill="hold">
                                          <p:stCondLst>
                                            <p:cond delay="0"/>
                                          </p:stCondLst>
                                        </p:cTn>
                                        <p:tgtEl>
                                          <p:spTgt spid="16387">
                                            <p:txEl>
                                              <p:pRg st="5" end="5"/>
                                            </p:txEl>
                                          </p:spTgt>
                                        </p:tgtEl>
                                        <p:attrNameLst>
                                          <p:attrName>style.visibility</p:attrName>
                                        </p:attrNameLst>
                                      </p:cBhvr>
                                      <p:to>
                                        <p:strVal val="visible"/>
                                      </p:to>
                                    </p:set>
                                    <p:anim calcmode="lin" valueType="num">
                                      <p:cBhvr additive="base">
                                        <p:cTn id="55" dur="500" fill="hold"/>
                                        <p:tgtEl>
                                          <p:spTgt spid="16387">
                                            <p:txEl>
                                              <p:pRg st="5" end="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6387">
                                            <p:txEl>
                                              <p:pRg st="5" end="5"/>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6387">
                                            <p:txEl>
                                              <p:pRg st="5" end="5"/>
                                            </p:txEl>
                                          </p:spTgt>
                                        </p:tgtEl>
                                        <p:attrNameLst>
                                          <p:attrName>ppt_c</p:attrName>
                                        </p:attrNameLst>
                                      </p:cBhvr>
                                      <p:to>
                                        <a:schemeClr val="folHlink"/>
                                      </p:to>
                                    </p:animClr>
                                  </p:subTnLst>
                                </p:cTn>
                              </p:par>
                              <p:par>
                                <p:cTn id="57" presetID="2" presetClass="entr" presetSubtype="8" fill="hold" grpId="0" nodeType="withEffect">
                                  <p:stCondLst>
                                    <p:cond delay="0"/>
                                  </p:stCondLst>
                                  <p:childTnLst>
                                    <p:set>
                                      <p:cBhvr>
                                        <p:cTn id="58" dur="1" fill="hold">
                                          <p:stCondLst>
                                            <p:cond delay="0"/>
                                          </p:stCondLst>
                                        </p:cTn>
                                        <p:tgtEl>
                                          <p:spTgt spid="16387">
                                            <p:txEl>
                                              <p:pRg st="6" end="6"/>
                                            </p:txEl>
                                          </p:spTgt>
                                        </p:tgtEl>
                                        <p:attrNameLst>
                                          <p:attrName>style.visibility</p:attrName>
                                        </p:attrNameLst>
                                      </p:cBhvr>
                                      <p:to>
                                        <p:strVal val="visible"/>
                                      </p:to>
                                    </p:set>
                                    <p:anim calcmode="lin" valueType="num">
                                      <p:cBhvr additive="base">
                                        <p:cTn id="59" dur="500" fill="hold"/>
                                        <p:tgtEl>
                                          <p:spTgt spid="16387">
                                            <p:txEl>
                                              <p:pRg st="6" end="6"/>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6387">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6387">
                                            <p:txEl>
                                              <p:pRg st="6" end="6"/>
                                            </p:txEl>
                                          </p:spTgt>
                                        </p:tgtEl>
                                        <p:attrNameLst>
                                          <p:attrName>ppt_c</p:attrName>
                                        </p:attrNameLst>
                                      </p:cBhvr>
                                      <p:to>
                                        <a:schemeClr val="folHlink"/>
                                      </p:to>
                                    </p:animClr>
                                  </p:subTnLst>
                                </p:cTn>
                              </p:par>
                              <p:par>
                                <p:cTn id="61" presetID="31" presetClass="entr" presetSubtype="0" fill="hold" nodeType="withEffect">
                                  <p:stCondLst>
                                    <p:cond delay="0"/>
                                  </p:stCondLst>
                                  <p:iterate type="lt">
                                    <p:tmPct val="5000"/>
                                  </p:iterate>
                                  <p:childTnLst>
                                    <p:set>
                                      <p:cBhvr>
                                        <p:cTn id="62" dur="1" fill="hold">
                                          <p:stCondLst>
                                            <p:cond delay="0"/>
                                          </p:stCondLst>
                                        </p:cTn>
                                        <p:tgtEl>
                                          <p:spTgt spid="16425"/>
                                        </p:tgtEl>
                                        <p:attrNameLst>
                                          <p:attrName>style.visibility</p:attrName>
                                        </p:attrNameLst>
                                      </p:cBhvr>
                                      <p:to>
                                        <p:strVal val="visible"/>
                                      </p:to>
                                    </p:set>
                                    <p:anim calcmode="lin" valueType="num">
                                      <p:cBhvr>
                                        <p:cTn id="63" dur="1000" fill="hold"/>
                                        <p:tgtEl>
                                          <p:spTgt spid="16425"/>
                                        </p:tgtEl>
                                        <p:attrNameLst>
                                          <p:attrName>ppt_w</p:attrName>
                                        </p:attrNameLst>
                                      </p:cBhvr>
                                      <p:tavLst>
                                        <p:tav tm="0">
                                          <p:val>
                                            <p:fltVal val="0"/>
                                          </p:val>
                                        </p:tav>
                                        <p:tav tm="100000">
                                          <p:val>
                                            <p:strVal val="#ppt_w"/>
                                          </p:val>
                                        </p:tav>
                                      </p:tavLst>
                                    </p:anim>
                                    <p:anim calcmode="lin" valueType="num">
                                      <p:cBhvr>
                                        <p:cTn id="64" dur="1000" fill="hold"/>
                                        <p:tgtEl>
                                          <p:spTgt spid="16425"/>
                                        </p:tgtEl>
                                        <p:attrNameLst>
                                          <p:attrName>ppt_h</p:attrName>
                                        </p:attrNameLst>
                                      </p:cBhvr>
                                      <p:tavLst>
                                        <p:tav tm="0">
                                          <p:val>
                                            <p:fltVal val="0"/>
                                          </p:val>
                                        </p:tav>
                                        <p:tav tm="100000">
                                          <p:val>
                                            <p:strVal val="#ppt_h"/>
                                          </p:val>
                                        </p:tav>
                                      </p:tavLst>
                                    </p:anim>
                                    <p:anim calcmode="lin" valueType="num">
                                      <p:cBhvr>
                                        <p:cTn id="65" dur="1000" fill="hold"/>
                                        <p:tgtEl>
                                          <p:spTgt spid="16425"/>
                                        </p:tgtEl>
                                        <p:attrNameLst>
                                          <p:attrName>style.rotation</p:attrName>
                                        </p:attrNameLst>
                                      </p:cBhvr>
                                      <p:tavLst>
                                        <p:tav tm="0">
                                          <p:val>
                                            <p:fltVal val="90"/>
                                          </p:val>
                                        </p:tav>
                                        <p:tav tm="100000">
                                          <p:val>
                                            <p:fltVal val="0"/>
                                          </p:val>
                                        </p:tav>
                                      </p:tavLst>
                                    </p:anim>
                                    <p:animEffect transition="in" filter="fade">
                                      <p:cBhvr>
                                        <p:cTn id="66" dur="1000"/>
                                        <p:tgtEl>
                                          <p:spTgt spid="16425"/>
                                        </p:tgtEl>
                                      </p:cBhvr>
                                    </p:animEffect>
                                  </p:childTnLst>
                                </p:cTn>
                              </p:par>
                              <p:par>
                                <p:cTn id="67" presetID="6" presetClass="emph" presetSubtype="0" fill="hold" nodeType="withEffect">
                                  <p:stCondLst>
                                    <p:cond delay="0"/>
                                  </p:stCondLst>
                                  <p:iterate type="lt">
                                    <p:tmPct val="0"/>
                                  </p:iterate>
                                  <p:childTnLst>
                                    <p:animScale>
                                      <p:cBhvr>
                                        <p:cTn id="68" dur="2000" fill="hold"/>
                                        <p:tgtEl>
                                          <p:spTgt spid="16425"/>
                                        </p:tgtEl>
                                      </p:cBhvr>
                                      <p:by x="150000" y="150000"/>
                                    </p:animScale>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xit" presetSubtype="4" fill="hold" nodeType="clickEffect">
                                  <p:stCondLst>
                                    <p:cond delay="0"/>
                                  </p:stCondLst>
                                  <p:iterate type="lt">
                                    <p:tmPct val="0"/>
                                  </p:iterate>
                                  <p:childTnLst>
                                    <p:anim calcmode="lin" valueType="num">
                                      <p:cBhvr additive="base">
                                        <p:cTn id="72" dur="500"/>
                                        <p:tgtEl>
                                          <p:spTgt spid="16425"/>
                                        </p:tgtEl>
                                        <p:attrNameLst>
                                          <p:attrName>ppt_x</p:attrName>
                                        </p:attrNameLst>
                                      </p:cBhvr>
                                      <p:tavLst>
                                        <p:tav tm="0">
                                          <p:val>
                                            <p:strVal val="ppt_x"/>
                                          </p:val>
                                        </p:tav>
                                        <p:tav tm="100000">
                                          <p:val>
                                            <p:strVal val="ppt_x"/>
                                          </p:val>
                                        </p:tav>
                                      </p:tavLst>
                                    </p:anim>
                                    <p:anim calcmode="lin" valueType="num">
                                      <p:cBhvr additive="base">
                                        <p:cTn id="73" dur="500"/>
                                        <p:tgtEl>
                                          <p:spTgt spid="16425"/>
                                        </p:tgtEl>
                                        <p:attrNameLst>
                                          <p:attrName>ppt_y</p:attrName>
                                        </p:attrNameLst>
                                      </p:cBhvr>
                                      <p:tavLst>
                                        <p:tav tm="0">
                                          <p:val>
                                            <p:strVal val="ppt_y"/>
                                          </p:val>
                                        </p:tav>
                                        <p:tav tm="100000">
                                          <p:val>
                                            <p:strVal val="1+ppt_h/2"/>
                                          </p:val>
                                        </p:tav>
                                      </p:tavLst>
                                    </p:anim>
                                    <p:set>
                                      <p:cBhvr>
                                        <p:cTn id="74" dur="1" fill="hold">
                                          <p:stCondLst>
                                            <p:cond delay="499"/>
                                          </p:stCondLst>
                                        </p:cTn>
                                        <p:tgtEl>
                                          <p:spTgt spid="164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95288" y="188913"/>
            <a:ext cx="8569325" cy="647700"/>
          </a:xfrm>
        </p:spPr>
        <p:txBody>
          <a:bodyPr>
            <a:normAutofit/>
          </a:bodyPr>
          <a:lstStyle/>
          <a:p>
            <a:r>
              <a:rPr lang="es-ES_tradnl" sz="3200">
                <a:solidFill>
                  <a:srgbClr val="FF311B"/>
                </a:solidFill>
              </a:rPr>
              <a:t>Propiedades de los compuestos iónicos</a:t>
            </a:r>
          </a:p>
        </p:txBody>
      </p:sp>
      <p:sp>
        <p:nvSpPr>
          <p:cNvPr id="17411" name="Rectangle 3"/>
          <p:cNvSpPr>
            <a:spLocks noGrp="1" noChangeArrowheads="1"/>
          </p:cNvSpPr>
          <p:nvPr>
            <p:ph idx="1"/>
          </p:nvPr>
        </p:nvSpPr>
        <p:spPr>
          <a:xfrm>
            <a:off x="323850" y="908050"/>
            <a:ext cx="8458200" cy="5445125"/>
          </a:xfrm>
        </p:spPr>
        <p:txBody>
          <a:bodyPr/>
          <a:lstStyle/>
          <a:p>
            <a:pPr algn="just">
              <a:lnSpc>
                <a:spcPct val="80000"/>
              </a:lnSpc>
            </a:pPr>
            <a:r>
              <a:rPr lang="es-ES_tradnl" sz="2600" b="1"/>
              <a:t>Puntos de fusión y ebullición elevados</a:t>
            </a:r>
            <a:r>
              <a:rPr lang="es-ES_tradnl" sz="2600"/>
              <a:t> (tanto más cuanto mayor </a:t>
            </a:r>
            <a:r>
              <a:rPr lang="es-ES_tradnl" sz="2600">
                <a:sym typeface="Symbol" pitchFamily="18" charset="2"/>
              </a:rPr>
              <a:t>H</a:t>
            </a:r>
            <a:r>
              <a:rPr lang="es-ES_tradnl" sz="2600" baseline="-25000">
                <a:sym typeface="Symbol" pitchFamily="18" charset="2"/>
              </a:rPr>
              <a:t>U</a:t>
            </a:r>
            <a:r>
              <a:rPr lang="es-ES_tradnl" sz="2600">
                <a:sym typeface="Symbol" pitchFamily="18" charset="2"/>
              </a:rPr>
              <a:t>) ya que para fundirlos es necesario romper la red cristalina tan estable por la cantidad de uniones atracciones electrostáticas entre iones de distinto signo.</a:t>
            </a:r>
            <a:r>
              <a:rPr lang="es-ES_tradnl">
                <a:sym typeface="Symbol" pitchFamily="18" charset="2"/>
              </a:rPr>
              <a:t> </a:t>
            </a:r>
            <a:r>
              <a:rPr lang="es-ES_tradnl" sz="2600"/>
              <a:t>Son sólidos a temperatura ambiente.</a:t>
            </a:r>
          </a:p>
          <a:p>
            <a:pPr algn="just">
              <a:lnSpc>
                <a:spcPct val="80000"/>
              </a:lnSpc>
            </a:pPr>
            <a:r>
              <a:rPr lang="es-ES_tradnl" sz="2600"/>
              <a:t>Son </a:t>
            </a:r>
            <a:r>
              <a:rPr lang="es-ES_tradnl" sz="2600" b="1"/>
              <a:t>solubles en disolventes polares</a:t>
            </a:r>
            <a:r>
              <a:rPr lang="es-ES_tradnl" sz="2600"/>
              <a:t> como el agua (tanto más cuanto menor </a:t>
            </a:r>
            <a:r>
              <a:rPr lang="es-ES_tradnl" sz="2600">
                <a:sym typeface="Symbol" pitchFamily="18" charset="2"/>
              </a:rPr>
              <a:t>H</a:t>
            </a:r>
            <a:r>
              <a:rPr lang="es-ES_tradnl" sz="2600" baseline="-25000">
                <a:sym typeface="Symbol" pitchFamily="18" charset="2"/>
              </a:rPr>
              <a:t>U</a:t>
            </a:r>
            <a:r>
              <a:rPr lang="es-ES_tradnl" sz="2600">
                <a:sym typeface="Symbol" pitchFamily="18" charset="2"/>
              </a:rPr>
              <a:t>)</a:t>
            </a:r>
            <a:r>
              <a:rPr lang="es-ES_tradnl" sz="2600"/>
              <a:t> e </a:t>
            </a:r>
            <a:r>
              <a:rPr lang="es-ES_tradnl" sz="2600" b="1"/>
              <a:t>insolubles en disolventes apolares</a:t>
            </a:r>
            <a:r>
              <a:rPr lang="es-ES_tradnl" sz="2600"/>
              <a:t>.</a:t>
            </a:r>
          </a:p>
          <a:p>
            <a:pPr algn="just">
              <a:lnSpc>
                <a:spcPct val="80000"/>
              </a:lnSpc>
            </a:pPr>
            <a:r>
              <a:rPr lang="es-ES_tradnl" sz="2600"/>
              <a:t>Presentan </a:t>
            </a:r>
            <a:r>
              <a:rPr lang="es-ES_tradnl" sz="2600" b="1"/>
              <a:t>conductividad electrolítica</a:t>
            </a:r>
            <a:r>
              <a:rPr lang="es-ES_tradnl" sz="2600"/>
              <a:t> a la corriente eléctrica en estado disuelto o fundido. Sin embargo, en estado sólido no conducen la electricidad.</a:t>
            </a:r>
          </a:p>
          <a:p>
            <a:pPr algn="just">
              <a:lnSpc>
                <a:spcPct val="80000"/>
              </a:lnSpc>
            </a:pPr>
            <a:r>
              <a:rPr lang="es-ES_tradnl" sz="2600"/>
              <a:t>Son </a:t>
            </a:r>
            <a:r>
              <a:rPr lang="es-ES_tradnl" sz="2600" b="1"/>
              <a:t>duros</a:t>
            </a:r>
            <a:r>
              <a:rPr lang="es-ES_tradnl" sz="2600"/>
              <a:t> (elevada resistencia a ser rayados) y </a:t>
            </a:r>
            <a:r>
              <a:rPr lang="es-ES_tradnl" sz="2600" b="1"/>
              <a:t>quebradizos</a:t>
            </a:r>
            <a:r>
              <a:rPr lang="es-ES_tradnl" sz="2600"/>
              <a:t> (se rompe con facilidad al someterlos a fuerzas moderadas).</a:t>
            </a:r>
          </a:p>
          <a:p>
            <a:pPr algn="just">
              <a:lnSpc>
                <a:spcPct val="80000"/>
              </a:lnSpc>
            </a:pPr>
            <a:endParaRPr lang="es-ES_tradnl"/>
          </a:p>
        </p:txBody>
      </p:sp>
    </p:spTree>
    <p:extLst>
      <p:ext uri="{BB962C8B-B14F-4D97-AF65-F5344CB8AC3E}">
        <p14:creationId xmlns:p14="http://schemas.microsoft.com/office/powerpoint/2010/main" xmlns="" val="39648497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71500" y="277813"/>
            <a:ext cx="7993063" cy="1074737"/>
          </a:xfrm>
        </p:spPr>
        <p:txBody>
          <a:bodyPr>
            <a:normAutofit/>
          </a:bodyPr>
          <a:lstStyle/>
          <a:p>
            <a:r>
              <a:rPr lang="es-ES_tradnl" sz="2600" b="1">
                <a:solidFill>
                  <a:srgbClr val="C00000"/>
                </a:solidFill>
              </a:rPr>
              <a:t>Disolución de un cristal iónico en un disolvente polar </a:t>
            </a:r>
          </a:p>
        </p:txBody>
      </p:sp>
      <p:grpSp>
        <p:nvGrpSpPr>
          <p:cNvPr id="106503" name="Group 7"/>
          <p:cNvGrpSpPr>
            <a:grpSpLocks/>
          </p:cNvGrpSpPr>
          <p:nvPr/>
        </p:nvGrpSpPr>
        <p:grpSpPr bwMode="auto">
          <a:xfrm>
            <a:off x="107504" y="1556792"/>
            <a:ext cx="3456384" cy="3456384"/>
            <a:chOff x="521" y="890"/>
            <a:chExt cx="4591" cy="3130"/>
          </a:xfrm>
        </p:grpSpPr>
        <p:sp>
          <p:nvSpPr>
            <p:cNvPr id="106500" name="Text Box 4"/>
            <p:cNvSpPr txBox="1">
              <a:spLocks noChangeArrowheads="1"/>
            </p:cNvSpPr>
            <p:nvPr/>
          </p:nvSpPr>
          <p:spPr bwMode="auto">
            <a:xfrm>
              <a:off x="521" y="3612"/>
              <a:ext cx="4545" cy="40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gn="ctr" eaLnBrk="0" hangingPunct="0">
                <a:spcAft>
                  <a:spcPts val="600"/>
                </a:spcAft>
              </a:pPr>
              <a:r>
                <a:rPr lang="es-ES" sz="3200" i="1">
                  <a:solidFill>
                    <a:srgbClr val="339966"/>
                  </a:solidFill>
                  <a:ea typeface="SimSun" pitchFamily="2" charset="-122"/>
                </a:rPr>
                <a:t>Solubilidad de un cristal iónico</a:t>
              </a:r>
              <a:endParaRPr lang="es-ES" i="1">
                <a:solidFill>
                  <a:srgbClr val="008000"/>
                </a:solidFill>
                <a:ea typeface="SimSun" pitchFamily="2" charset="-122"/>
              </a:endParaRPr>
            </a:p>
            <a:p>
              <a:pPr eaLnBrk="0" hangingPunct="0"/>
              <a:endParaRPr lang="es-ES" sz="3600">
                <a:latin typeface="Times New Roman" pitchFamily="18" charset="0"/>
              </a:endParaRPr>
            </a:p>
          </p:txBody>
        </p:sp>
        <p:pic>
          <p:nvPicPr>
            <p:cNvPr id="106501" name="Picture 5" descr="Disolución%20iones%20(ANAYA%2011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67" y="890"/>
              <a:ext cx="4545" cy="2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07904" y="1612932"/>
            <a:ext cx="5167906" cy="32388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809313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02943" y="116632"/>
            <a:ext cx="7772400" cy="1143000"/>
          </a:xfrm>
        </p:spPr>
        <p:txBody>
          <a:bodyPr>
            <a:normAutofit/>
          </a:bodyPr>
          <a:lstStyle/>
          <a:p>
            <a:r>
              <a:rPr lang="es-ES_tradnl"/>
              <a:t>Fragilidad en un cristal iónico</a:t>
            </a:r>
          </a:p>
        </p:txBody>
      </p:sp>
      <p:sp>
        <p:nvSpPr>
          <p:cNvPr id="11" name="5 Marcador de número de diapositiva"/>
          <p:cNvSpPr>
            <a:spLocks noGrp="1"/>
          </p:cNvSpPr>
          <p:nvPr>
            <p:ph type="sldNum" sz="quarter" idx="12"/>
          </p:nvPr>
        </p:nvSpPr>
        <p:spPr/>
        <p:txBody>
          <a:bodyPr/>
          <a:lstStyle/>
          <a:p>
            <a:fld id="{C49E430C-3174-4D49-B149-A50C8387A191}" type="slidenum">
              <a:rPr lang="es-ES_tradnl" altLang="en-US"/>
              <a:pPr/>
              <a:t>59</a:t>
            </a:fld>
            <a:endParaRPr lang="es-ES_tradnl" altLang="en-US"/>
          </a:p>
        </p:txBody>
      </p:sp>
      <p:grpSp>
        <p:nvGrpSpPr>
          <p:cNvPr id="105481" name="Group 9"/>
          <p:cNvGrpSpPr>
            <a:grpSpLocks/>
          </p:cNvGrpSpPr>
          <p:nvPr/>
        </p:nvGrpSpPr>
        <p:grpSpPr bwMode="auto">
          <a:xfrm>
            <a:off x="493061" y="1037715"/>
            <a:ext cx="7861549" cy="2232248"/>
            <a:chOff x="0" y="1207"/>
            <a:chExt cx="5740" cy="2042"/>
          </a:xfrm>
        </p:grpSpPr>
        <p:grpSp>
          <p:nvGrpSpPr>
            <p:cNvPr id="105480" name="Group 8"/>
            <p:cNvGrpSpPr>
              <a:grpSpLocks/>
            </p:cNvGrpSpPr>
            <p:nvPr/>
          </p:nvGrpSpPr>
          <p:grpSpPr bwMode="auto">
            <a:xfrm>
              <a:off x="28" y="1219"/>
              <a:ext cx="5712" cy="1827"/>
              <a:chOff x="28" y="1219"/>
              <a:chExt cx="5712" cy="1827"/>
            </a:xfrm>
          </p:grpSpPr>
          <p:pic>
            <p:nvPicPr>
              <p:cNvPr id="105476" name="Picture 4" descr="Fragilidad%20(ANAYA%20119)"/>
              <p:cNvPicPr>
                <a:picLocks noChangeAspect="1" noChangeArrowheads="1"/>
              </p:cNvPicPr>
              <p:nvPr/>
            </p:nvPicPr>
            <p:blipFill>
              <a:blip r:embed="rId2" cstate="print">
                <a:extLst>
                  <a:ext uri="{28A0092B-C50C-407E-A947-70E740481C1C}">
                    <a14:useLocalDpi xmlns:a14="http://schemas.microsoft.com/office/drawing/2010/main" xmlns="" val="0"/>
                  </a:ext>
                </a:extLst>
              </a:blip>
              <a:srcRect t="54083"/>
              <a:stretch>
                <a:fillRect/>
              </a:stretch>
            </p:blipFill>
            <p:spPr bwMode="auto">
              <a:xfrm>
                <a:off x="28" y="1219"/>
                <a:ext cx="5712" cy="18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478" name="Text Box 6"/>
              <p:cNvSpPr txBox="1">
                <a:spLocks noChangeArrowheads="1"/>
              </p:cNvSpPr>
              <p:nvPr/>
            </p:nvSpPr>
            <p:spPr bwMode="auto">
              <a:xfrm>
                <a:off x="2092" y="1704"/>
                <a:ext cx="1699" cy="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s-ES_tradnl" altLang="zh-CN" sz="4000" i="1">
                    <a:solidFill>
                      <a:srgbClr val="0000FF"/>
                    </a:solidFill>
                    <a:latin typeface="Times New Roman" pitchFamily="18" charset="0"/>
                    <a:ea typeface="SimSun" pitchFamily="2" charset="-122"/>
                  </a:rPr>
                  <a:t>presión</a:t>
                </a:r>
                <a:endParaRPr lang="es-ES" sz="7200">
                  <a:latin typeface="Times New Roman" pitchFamily="18" charset="0"/>
                </a:endParaRPr>
              </a:p>
            </p:txBody>
          </p:sp>
        </p:grpSp>
        <p:sp>
          <p:nvSpPr>
            <p:cNvPr id="105479" name="Rectangle 7"/>
            <p:cNvSpPr>
              <a:spLocks noChangeArrowheads="1"/>
            </p:cNvSpPr>
            <p:nvPr/>
          </p:nvSpPr>
          <p:spPr bwMode="auto">
            <a:xfrm>
              <a:off x="0" y="1207"/>
              <a:ext cx="5734" cy="2042"/>
            </a:xfrm>
            <a:prstGeom prst="rect">
              <a:avLst/>
            </a:prstGeom>
            <a:noFill/>
            <a:ln w="9525">
              <a:solidFill>
                <a:srgbClr val="FFCC99"/>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s-PE"/>
            </a:p>
          </p:txBody>
        </p:sp>
      </p:gr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3061" y="2919056"/>
            <a:ext cx="7877175" cy="3600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95135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260647"/>
            <a:ext cx="8640960" cy="6049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61786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6128" y="408373"/>
            <a:ext cx="8260672" cy="644364"/>
          </a:xfrm>
        </p:spPr>
        <p:txBody>
          <a:bodyPr>
            <a:normAutofit fontScale="90000"/>
          </a:bodyPr>
          <a:lstStyle/>
          <a:p>
            <a:r>
              <a:rPr lang="es-PE" cap="none" dirty="0"/>
              <a:t>T</a:t>
            </a:r>
            <a:r>
              <a:rPr lang="es-PE" cap="none" dirty="0" smtClean="0"/>
              <a:t>endencia en los puntos de fusión</a:t>
            </a:r>
            <a:endParaRPr lang="es-PE" cap="none" dirty="0"/>
          </a:p>
        </p:txBody>
      </p:sp>
      <p:sp>
        <p:nvSpPr>
          <p:cNvPr id="3" name="2 Marcador de contenido"/>
          <p:cNvSpPr>
            <a:spLocks noGrp="1"/>
          </p:cNvSpPr>
          <p:nvPr>
            <p:ph idx="1"/>
          </p:nvPr>
        </p:nvSpPr>
        <p:spPr>
          <a:xfrm>
            <a:off x="251520" y="1052737"/>
            <a:ext cx="8640960" cy="3312368"/>
          </a:xfrm>
          <a:solidFill>
            <a:schemeClr val="accent2">
              <a:lumMod val="20000"/>
              <a:lumOff val="80000"/>
            </a:schemeClr>
          </a:solidFill>
        </p:spPr>
        <p:txBody>
          <a:bodyPr>
            <a:normAutofit fontScale="85000" lnSpcReduction="20000"/>
          </a:bodyPr>
          <a:lstStyle/>
          <a:p>
            <a:pPr algn="just"/>
            <a:r>
              <a:rPr lang="es-PE" dirty="0" smtClean="0">
                <a:solidFill>
                  <a:srgbClr val="000000"/>
                </a:solidFill>
                <a:latin typeface="ArialMS"/>
              </a:rPr>
              <a:t>El </a:t>
            </a:r>
            <a:r>
              <a:rPr lang="es-PE" dirty="0">
                <a:solidFill>
                  <a:srgbClr val="000000"/>
                </a:solidFill>
                <a:latin typeface="ArialMS"/>
              </a:rPr>
              <a:t>proceso de fusión implica vencer parcialmente </a:t>
            </a:r>
            <a:r>
              <a:rPr lang="es-PE" dirty="0" smtClean="0">
                <a:solidFill>
                  <a:srgbClr val="000000"/>
                </a:solidFill>
                <a:latin typeface="ArialMS"/>
              </a:rPr>
              <a:t>las  atracciones </a:t>
            </a:r>
            <a:r>
              <a:rPr lang="es-PE" dirty="0">
                <a:solidFill>
                  <a:srgbClr val="000000"/>
                </a:solidFill>
                <a:latin typeface="ArialMS"/>
              </a:rPr>
              <a:t>electrostáticas entre los iones y permitir </a:t>
            </a:r>
            <a:r>
              <a:rPr lang="es-PE" dirty="0" smtClean="0">
                <a:solidFill>
                  <a:srgbClr val="000000"/>
                </a:solidFill>
                <a:latin typeface="ArialMS"/>
              </a:rPr>
              <a:t>su libre </a:t>
            </a:r>
            <a:r>
              <a:rPr lang="es-PE" dirty="0">
                <a:solidFill>
                  <a:srgbClr val="000000"/>
                </a:solidFill>
                <a:latin typeface="ArialMS"/>
              </a:rPr>
              <a:t>movimiento en fase líquida.</a:t>
            </a:r>
          </a:p>
          <a:p>
            <a:pPr algn="just"/>
            <a:r>
              <a:rPr lang="es-PE" dirty="0" smtClean="0">
                <a:solidFill>
                  <a:srgbClr val="000000"/>
                </a:solidFill>
                <a:latin typeface="ArialMS"/>
              </a:rPr>
              <a:t>Los </a:t>
            </a:r>
            <a:r>
              <a:rPr lang="es-PE" dirty="0">
                <a:solidFill>
                  <a:srgbClr val="000000"/>
                </a:solidFill>
                <a:latin typeface="ArialMS"/>
              </a:rPr>
              <a:t>compuestos iónicos tienen puntos de fusión altos </a:t>
            </a:r>
            <a:r>
              <a:rPr lang="es-PE" dirty="0" smtClean="0">
                <a:solidFill>
                  <a:srgbClr val="000000"/>
                </a:solidFill>
                <a:latin typeface="ArialMS"/>
              </a:rPr>
              <a:t>lo que </a:t>
            </a:r>
            <a:r>
              <a:rPr lang="es-PE" dirty="0">
                <a:solidFill>
                  <a:srgbClr val="000000"/>
                </a:solidFill>
                <a:latin typeface="ArialMS"/>
              </a:rPr>
              <a:t>indica que el enlace iónico es bastante fuerte.</a:t>
            </a:r>
          </a:p>
          <a:p>
            <a:pPr algn="just"/>
            <a:r>
              <a:rPr lang="es-PE" dirty="0" smtClean="0">
                <a:solidFill>
                  <a:srgbClr val="000000"/>
                </a:solidFill>
                <a:latin typeface="ArialMS"/>
              </a:rPr>
              <a:t>Según </a:t>
            </a:r>
            <a:r>
              <a:rPr lang="es-PE" dirty="0">
                <a:solidFill>
                  <a:srgbClr val="000000"/>
                </a:solidFill>
                <a:latin typeface="ArialMS"/>
              </a:rPr>
              <a:t>un modelo puramente electrostático, </a:t>
            </a:r>
            <a:r>
              <a:rPr lang="es-PE" dirty="0" smtClean="0">
                <a:solidFill>
                  <a:srgbClr val="000000"/>
                </a:solidFill>
                <a:latin typeface="ArialMS"/>
              </a:rPr>
              <a:t>cuanto más </a:t>
            </a:r>
            <a:r>
              <a:rPr lang="es-PE" dirty="0">
                <a:solidFill>
                  <a:srgbClr val="000000"/>
                </a:solidFill>
                <a:latin typeface="ArialMS"/>
              </a:rPr>
              <a:t>pequeño es un ion, mayor es su densidad </a:t>
            </a:r>
            <a:r>
              <a:rPr lang="es-PE" dirty="0" smtClean="0">
                <a:solidFill>
                  <a:srgbClr val="000000"/>
                </a:solidFill>
                <a:latin typeface="ArialMS"/>
              </a:rPr>
              <a:t>de carga </a:t>
            </a:r>
            <a:r>
              <a:rPr lang="es-PE" dirty="0">
                <a:solidFill>
                  <a:srgbClr val="000000"/>
                </a:solidFill>
                <a:latin typeface="ArialMS"/>
              </a:rPr>
              <a:t>y más alto será el punto de fusión.</a:t>
            </a:r>
            <a:endParaRPr lang="es-PE"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19" y="4365104"/>
            <a:ext cx="8459045" cy="19442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24917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9575" y="476672"/>
            <a:ext cx="8324850" cy="56383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39064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b="1" cap="none" dirty="0">
                <a:solidFill>
                  <a:srgbClr val="C00000"/>
                </a:solidFill>
              </a:rPr>
              <a:t>C</a:t>
            </a:r>
            <a:r>
              <a:rPr lang="es-PE" b="1" cap="none" dirty="0" smtClean="0">
                <a:solidFill>
                  <a:srgbClr val="C00000"/>
                </a:solidFill>
              </a:rPr>
              <a:t>arácter  iónico</a:t>
            </a:r>
            <a:endParaRPr lang="es-PE" b="1" cap="none" dirty="0">
              <a:solidFill>
                <a:srgbClr val="C00000"/>
              </a:solidFill>
            </a:endParaRPr>
          </a:p>
        </p:txBody>
      </p:sp>
      <p:sp>
        <p:nvSpPr>
          <p:cNvPr id="3" name="2 Marcador de contenido"/>
          <p:cNvSpPr>
            <a:spLocks noGrp="1"/>
          </p:cNvSpPr>
          <p:nvPr>
            <p:ph idx="1"/>
          </p:nvPr>
        </p:nvSpPr>
        <p:spPr/>
        <p:txBody>
          <a:bodyPr/>
          <a:lstStyle/>
          <a:p>
            <a:endParaRPr lang="es-PE"/>
          </a:p>
        </p:txBody>
      </p:sp>
      <p:sp>
        <p:nvSpPr>
          <p:cNvPr id="5" name="Text Box 11"/>
          <p:cNvSpPr txBox="1">
            <a:spLocks noChangeArrowheads="1"/>
          </p:cNvSpPr>
          <p:nvPr/>
        </p:nvSpPr>
        <p:spPr bwMode="auto">
          <a:xfrm>
            <a:off x="467544" y="1772816"/>
            <a:ext cx="8280920" cy="424847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gn="just" eaLnBrk="0" hangingPunct="0"/>
            <a:r>
              <a:rPr lang="es-ES" sz="2400" dirty="0">
                <a:latin typeface="Arial Narrow" pitchFamily="34" charset="0"/>
              </a:rPr>
              <a:t>L</a:t>
            </a:r>
            <a:r>
              <a:rPr lang="es-ES" sz="2400" dirty="0" smtClean="0">
                <a:latin typeface="Arial Narrow" pitchFamily="34" charset="0"/>
              </a:rPr>
              <a:t>os compuestos iónicos con carácter covalente tienden a presentar </a:t>
            </a:r>
            <a:r>
              <a:rPr lang="es-ES" sz="2400" i="1" dirty="0" smtClean="0">
                <a:solidFill>
                  <a:srgbClr val="FF3300"/>
                </a:solidFill>
                <a:latin typeface="Arial Narrow" pitchFamily="34" charset="0"/>
              </a:rPr>
              <a:t>algunas</a:t>
            </a:r>
            <a:r>
              <a:rPr lang="es-ES" sz="2400" dirty="0" smtClean="0">
                <a:latin typeface="Arial Narrow" pitchFamily="34" charset="0"/>
              </a:rPr>
              <a:t> propiedades típicas de compuestos </a:t>
            </a:r>
            <a:r>
              <a:rPr lang="es-ES" sz="2400" i="1" u="sng" dirty="0" smtClean="0">
                <a:solidFill>
                  <a:srgbClr val="FF3300"/>
                </a:solidFill>
                <a:latin typeface="Arial Narrow" pitchFamily="34" charset="0"/>
              </a:rPr>
              <a:t>covalentes moleculares</a:t>
            </a:r>
            <a:r>
              <a:rPr lang="es-ES" sz="2400" dirty="0" smtClean="0">
                <a:latin typeface="Arial Narrow" pitchFamily="34" charset="0"/>
              </a:rPr>
              <a:t>: puntos de fusión más bajos de lo esperado, peor conductividad...</a:t>
            </a:r>
            <a:endParaRPr lang="es-ES" sz="2400" dirty="0">
              <a:latin typeface="Arial Narrow" pitchFamily="34" charset="0"/>
            </a:endParaRPr>
          </a:p>
          <a:p>
            <a:pPr algn="just" eaLnBrk="0" hangingPunct="0"/>
            <a:endParaRPr lang="es-ES" sz="2400" dirty="0">
              <a:latin typeface="Arial Narrow" pitchFamily="34" charset="0"/>
            </a:endParaRPr>
          </a:p>
          <a:p>
            <a:pPr algn="just" eaLnBrk="0" hangingPunct="0"/>
            <a:r>
              <a:rPr lang="es-ES" sz="2400" dirty="0">
                <a:latin typeface="Arial Narrow" pitchFamily="34" charset="0"/>
              </a:rPr>
              <a:t>L</a:t>
            </a:r>
            <a:r>
              <a:rPr lang="es-ES" sz="2400" dirty="0" smtClean="0">
                <a:latin typeface="Arial Narrow" pitchFamily="34" charset="0"/>
              </a:rPr>
              <a:t>os compuestos covalentes con carácter iónico tienden a presentar </a:t>
            </a:r>
            <a:r>
              <a:rPr lang="es-ES" sz="2400" i="1" dirty="0" smtClean="0">
                <a:solidFill>
                  <a:srgbClr val="FF3300"/>
                </a:solidFill>
                <a:latin typeface="Arial Narrow" pitchFamily="34" charset="0"/>
              </a:rPr>
              <a:t>algunas</a:t>
            </a:r>
            <a:r>
              <a:rPr lang="es-ES" sz="2400" dirty="0" smtClean="0">
                <a:latin typeface="Arial Narrow" pitchFamily="34" charset="0"/>
              </a:rPr>
              <a:t> propiedades típicas de compuestos iónicos: puntos de fusión más altos de lo esperado, cierto grado de disociación en iones,  mayor conductividad, ...</a:t>
            </a:r>
          </a:p>
          <a:p>
            <a:pPr algn="just" eaLnBrk="0" hangingPunct="0"/>
            <a:endParaRPr lang="es-ES" sz="2400" dirty="0">
              <a:latin typeface="Arial Narrow" pitchFamily="34" charset="0"/>
            </a:endParaRPr>
          </a:p>
          <a:p>
            <a:pPr algn="just" eaLnBrk="0" hangingPunct="0"/>
            <a:r>
              <a:rPr lang="es-ES" sz="2400" dirty="0">
                <a:solidFill>
                  <a:srgbClr val="FF3300"/>
                </a:solidFill>
                <a:latin typeface="Arial Narrow" pitchFamily="34" charset="0"/>
              </a:rPr>
              <a:t>EN AMBOS CASOS SIGUEN MANTENIENDO ALGUNAS CARACTERÍSTICAS INTRÍNSECAS DE CADA TIPO DE COMPUESTO.</a:t>
            </a:r>
          </a:p>
        </p:txBody>
      </p:sp>
    </p:spTree>
    <p:extLst>
      <p:ext uri="{BB962C8B-B14F-4D97-AF65-F5344CB8AC3E}">
        <p14:creationId xmlns:p14="http://schemas.microsoft.com/office/powerpoint/2010/main" xmlns="" val="40428217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cap="none" dirty="0"/>
              <a:t>Carácter iónico vs covalente</a:t>
            </a:r>
            <a:endParaRPr lang="es-PE" dirty="0"/>
          </a:p>
        </p:txBody>
      </p:sp>
      <p:pic>
        <p:nvPicPr>
          <p:cNvPr id="8195" name="Picture 3"/>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2411760" y="4077072"/>
            <a:ext cx="4248472" cy="26250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3 Rectángulo"/>
          <p:cNvSpPr/>
          <p:nvPr/>
        </p:nvSpPr>
        <p:spPr>
          <a:xfrm>
            <a:off x="243464" y="1268760"/>
            <a:ext cx="8640960" cy="3000821"/>
          </a:xfrm>
          <a:prstGeom prst="rect">
            <a:avLst/>
          </a:prstGeom>
          <a:solidFill>
            <a:schemeClr val="accent2">
              <a:lumMod val="20000"/>
              <a:lumOff val="80000"/>
            </a:schemeClr>
          </a:solidFill>
        </p:spPr>
        <p:txBody>
          <a:bodyPr wrap="square">
            <a:spAutoFit/>
          </a:bodyPr>
          <a:lstStyle/>
          <a:p>
            <a:pPr algn="just"/>
            <a:r>
              <a:rPr lang="es-PE" sz="2100" dirty="0"/>
              <a:t>Los términos covalente e iónico se utilizan para describir dos</a:t>
            </a:r>
          </a:p>
          <a:p>
            <a:pPr algn="just"/>
            <a:r>
              <a:rPr lang="es-PE" sz="2100" dirty="0"/>
              <a:t>situaciones extremas del enlace químico.</a:t>
            </a:r>
          </a:p>
          <a:p>
            <a:pPr marL="449263" indent="-107950" algn="just">
              <a:buFont typeface="Arial" panose="020B0604020202020204" pitchFamily="34" charset="0"/>
              <a:buChar char="•"/>
            </a:pPr>
            <a:r>
              <a:rPr lang="es-PE" sz="2100" dirty="0" smtClean="0"/>
              <a:t>El </a:t>
            </a:r>
            <a:r>
              <a:rPr lang="es-PE" sz="2100" dirty="0"/>
              <a:t>modelo covalente es un buen modelo cuando escribimos el enlace </a:t>
            </a:r>
            <a:r>
              <a:rPr lang="es-PE" sz="2100" dirty="0" smtClean="0"/>
              <a:t>entre elementos </a:t>
            </a:r>
            <a:r>
              <a:rPr lang="es-PE" sz="2100" dirty="0"/>
              <a:t>no metálicos de parecida electronegatividad.</a:t>
            </a:r>
          </a:p>
          <a:p>
            <a:pPr marL="449263" indent="-107950" algn="just">
              <a:buFont typeface="Arial" panose="020B0604020202020204" pitchFamily="34" charset="0"/>
              <a:buChar char="•"/>
            </a:pPr>
            <a:r>
              <a:rPr lang="es-PE" sz="2100" dirty="0" smtClean="0"/>
              <a:t>El </a:t>
            </a:r>
            <a:r>
              <a:rPr lang="es-PE" sz="2100" dirty="0"/>
              <a:t>iónico es un buen modelo cuando tenemos un metal y un no metal (</a:t>
            </a:r>
            <a:r>
              <a:rPr lang="es-PE" sz="2100" dirty="0" smtClean="0"/>
              <a:t>de muy </a:t>
            </a:r>
            <a:r>
              <a:rPr lang="es-PE" sz="2100" dirty="0"/>
              <a:t>diferente electronegatividad</a:t>
            </a:r>
            <a:r>
              <a:rPr lang="es-PE" sz="2100" dirty="0" smtClean="0"/>
              <a:t>).</a:t>
            </a:r>
          </a:p>
          <a:p>
            <a:pPr marL="449263" indent="-107950" algn="just">
              <a:buFont typeface="Arial" panose="020B0604020202020204" pitchFamily="34" charset="0"/>
              <a:buChar char="•"/>
            </a:pPr>
            <a:endParaRPr lang="es-PE" sz="2100" dirty="0"/>
          </a:p>
          <a:p>
            <a:pPr algn="just"/>
            <a:r>
              <a:rPr lang="es-PE" sz="2100" b="1" dirty="0" smtClean="0">
                <a:solidFill>
                  <a:srgbClr val="FF0000"/>
                </a:solidFill>
              </a:rPr>
              <a:t>En </a:t>
            </a:r>
            <a:r>
              <a:rPr lang="es-PE" sz="2100" b="1" dirty="0">
                <a:solidFill>
                  <a:srgbClr val="FF0000"/>
                </a:solidFill>
              </a:rPr>
              <a:t>sentido estricto no hay ninguna sustancia 100% iónica</a:t>
            </a:r>
          </a:p>
        </p:txBody>
      </p:sp>
    </p:spTree>
    <p:extLst>
      <p:ext uri="{BB962C8B-B14F-4D97-AF65-F5344CB8AC3E}">
        <p14:creationId xmlns:p14="http://schemas.microsoft.com/office/powerpoint/2010/main" xmlns="" val="3418412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332656"/>
            <a:ext cx="8260672" cy="716372"/>
          </a:xfrm>
        </p:spPr>
        <p:txBody>
          <a:bodyPr>
            <a:normAutofit fontScale="90000"/>
          </a:bodyPr>
          <a:lstStyle/>
          <a:p>
            <a:r>
              <a:rPr lang="es-PE" cap="none" dirty="0"/>
              <a:t>C</a:t>
            </a:r>
            <a:r>
              <a:rPr lang="es-PE" cap="none" dirty="0" smtClean="0"/>
              <a:t>arácter iónico vs covalente</a:t>
            </a:r>
            <a:endParaRPr lang="es-PE" cap="none" dirty="0"/>
          </a:p>
        </p:txBody>
      </p:sp>
      <p:sp>
        <p:nvSpPr>
          <p:cNvPr id="3" name="2 Marcador de contenido"/>
          <p:cNvSpPr>
            <a:spLocks noGrp="1"/>
          </p:cNvSpPr>
          <p:nvPr>
            <p:ph idx="1"/>
          </p:nvPr>
        </p:nvSpPr>
        <p:spPr/>
        <p:txBody>
          <a:bodyPr/>
          <a:lstStyle/>
          <a:p>
            <a:endParaRPr lang="es-PE"/>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1124744"/>
            <a:ext cx="8712968" cy="5605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5034218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9513" y="692696"/>
            <a:ext cx="8568952" cy="540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527828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332656"/>
            <a:ext cx="8222544" cy="56886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33567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76672"/>
            <a:ext cx="8496944" cy="6065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28765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2721" y="692696"/>
            <a:ext cx="8377794" cy="5616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965333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548680"/>
            <a:ext cx="8405389" cy="5616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76978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260648"/>
            <a:ext cx="8496944" cy="6355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843807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5" y="332656"/>
            <a:ext cx="8516861" cy="6120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395010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8018368" cy="56166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634435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8" y="404664"/>
            <a:ext cx="8208912" cy="62180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926907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3527" y="332656"/>
            <a:ext cx="8504129" cy="6192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82445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05660" y="116632"/>
            <a:ext cx="8260672" cy="823403"/>
          </a:xfrm>
        </p:spPr>
        <p:txBody>
          <a:bodyPr>
            <a:normAutofit/>
          </a:bodyPr>
          <a:lstStyle/>
          <a:p>
            <a:r>
              <a:rPr lang="es-PE" cap="none" dirty="0" smtClean="0"/>
              <a:t>Solubilidad de sustancia iónicas</a:t>
            </a:r>
            <a:endParaRPr lang="es-PE" cap="none" dirty="0"/>
          </a:p>
        </p:txBody>
      </p:sp>
      <p:sp>
        <p:nvSpPr>
          <p:cNvPr id="3" name="2 Marcador de contenido"/>
          <p:cNvSpPr>
            <a:spLocks noGrp="1"/>
          </p:cNvSpPr>
          <p:nvPr>
            <p:ph idx="1"/>
          </p:nvPr>
        </p:nvSpPr>
        <p:spPr>
          <a:xfrm>
            <a:off x="251520" y="980729"/>
            <a:ext cx="8712968" cy="3384376"/>
          </a:xfrm>
          <a:solidFill>
            <a:schemeClr val="accent2">
              <a:lumMod val="20000"/>
              <a:lumOff val="80000"/>
            </a:schemeClr>
          </a:solidFill>
        </p:spPr>
        <p:txBody>
          <a:bodyPr>
            <a:normAutofit fontScale="77500" lnSpcReduction="20000"/>
          </a:bodyPr>
          <a:lstStyle/>
          <a:p>
            <a:pPr marL="114300" indent="0" algn="just">
              <a:buNone/>
            </a:pPr>
            <a:r>
              <a:rPr lang="es-PE" dirty="0"/>
              <a:t>¿Por qué se disuelven las sustancias </a:t>
            </a:r>
            <a:r>
              <a:rPr lang="es-PE" dirty="0" smtClean="0"/>
              <a:t>iónicas </a:t>
            </a:r>
            <a:r>
              <a:rPr lang="es-PE" dirty="0"/>
              <a:t>si </a:t>
            </a:r>
            <a:r>
              <a:rPr lang="es-PE" dirty="0" smtClean="0"/>
              <a:t>su interacción </a:t>
            </a:r>
            <a:r>
              <a:rPr lang="es-PE" dirty="0"/>
              <a:t>electrostática es tan fuerte?</a:t>
            </a:r>
          </a:p>
          <a:p>
            <a:pPr algn="just"/>
            <a:r>
              <a:rPr lang="es-PE" dirty="0" smtClean="0"/>
              <a:t>Las </a:t>
            </a:r>
            <a:r>
              <a:rPr lang="es-PE" dirty="0"/>
              <a:t>sustancias iónicas son solubles en </a:t>
            </a:r>
            <a:r>
              <a:rPr lang="es-PE" dirty="0" smtClean="0"/>
              <a:t>disolventes  polares </a:t>
            </a:r>
            <a:r>
              <a:rPr lang="es-PE" dirty="0"/>
              <a:t>debido a las interacciones </a:t>
            </a:r>
            <a:r>
              <a:rPr lang="es-PE" dirty="0" err="1"/>
              <a:t>ión</a:t>
            </a:r>
            <a:r>
              <a:rPr lang="es-PE" dirty="0"/>
              <a:t>-dipolo que </a:t>
            </a:r>
            <a:r>
              <a:rPr lang="es-PE" dirty="0" smtClean="0"/>
              <a:t>se establecen </a:t>
            </a:r>
            <a:r>
              <a:rPr lang="es-PE" dirty="0"/>
              <a:t>entre el ion y el </a:t>
            </a:r>
            <a:r>
              <a:rPr lang="es-PE" dirty="0" smtClean="0"/>
              <a:t>disolvente.</a:t>
            </a:r>
          </a:p>
          <a:p>
            <a:pPr algn="just">
              <a:buFont typeface="Wingdings" panose="05000000000000000000" pitchFamily="2" charset="2"/>
              <a:buChar char="q"/>
            </a:pPr>
            <a:r>
              <a:rPr lang="es-PE" dirty="0" smtClean="0"/>
              <a:t>Sólo </a:t>
            </a:r>
            <a:r>
              <a:rPr lang="es-PE" dirty="0"/>
              <a:t>se produce la disolución si la magnitud de la interacción </a:t>
            </a:r>
            <a:r>
              <a:rPr lang="es-PE" dirty="0" smtClean="0"/>
              <a:t>ion-dipolo compensa </a:t>
            </a:r>
            <a:r>
              <a:rPr lang="es-PE" dirty="0"/>
              <a:t>la energía reticular y las </a:t>
            </a:r>
            <a:r>
              <a:rPr lang="es-PE" dirty="0" smtClean="0"/>
              <a:t>fuerzas intermoleculares </a:t>
            </a:r>
            <a:r>
              <a:rPr lang="es-PE" dirty="0"/>
              <a:t>en el disolvente</a:t>
            </a:r>
          </a:p>
          <a:p>
            <a:pPr algn="just"/>
            <a:r>
              <a:rPr lang="es-PE" dirty="0" smtClean="0"/>
              <a:t>Si </a:t>
            </a:r>
            <a:r>
              <a:rPr lang="es-PE" dirty="0"/>
              <a:t>la interacción es fuerte puede llegar a </a:t>
            </a:r>
            <a:r>
              <a:rPr lang="es-PE" dirty="0" smtClean="0"/>
              <a:t>formarse   complejos </a:t>
            </a:r>
            <a:r>
              <a:rPr lang="es-PE" dirty="0"/>
              <a:t>de </a:t>
            </a:r>
            <a:r>
              <a:rPr lang="es-PE" dirty="0" smtClean="0"/>
              <a:t>hidratación [</a:t>
            </a:r>
            <a:r>
              <a:rPr lang="es-PE" dirty="0"/>
              <a:t>Al(H</a:t>
            </a:r>
            <a:r>
              <a:rPr lang="es-PE" baseline="-25000" dirty="0"/>
              <a:t>2</a:t>
            </a:r>
            <a:r>
              <a:rPr lang="es-PE" dirty="0"/>
              <a:t>O)</a:t>
            </a:r>
            <a:r>
              <a:rPr lang="es-PE" baseline="-25000" dirty="0"/>
              <a:t>6</a:t>
            </a:r>
            <a:r>
              <a:rPr lang="es-PE" dirty="0"/>
              <a:t>]·</a:t>
            </a:r>
            <a:r>
              <a:rPr lang="es-PE" dirty="0" smtClean="0"/>
              <a:t>3Cl</a:t>
            </a:r>
            <a:r>
              <a:rPr lang="es-PE" baseline="30000" dirty="0" smtClean="0"/>
              <a:t>-</a:t>
            </a:r>
          </a:p>
          <a:p>
            <a:pPr marL="114300" indent="0" algn="just">
              <a:buNone/>
            </a:pPr>
            <a:endParaRPr lang="es-PE" dirty="0"/>
          </a:p>
        </p:txBody>
      </p:sp>
      <p:pic>
        <p:nvPicPr>
          <p:cNvPr id="4099"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r="7470"/>
          <a:stretch/>
        </p:blipFill>
        <p:spPr bwMode="auto">
          <a:xfrm>
            <a:off x="899592" y="4653136"/>
            <a:ext cx="7488832" cy="20193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40799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6128" y="408373"/>
            <a:ext cx="8260672" cy="644364"/>
          </a:xfrm>
        </p:spPr>
        <p:txBody>
          <a:bodyPr>
            <a:normAutofit fontScale="90000"/>
          </a:bodyPr>
          <a:lstStyle/>
          <a:p>
            <a:r>
              <a:rPr lang="es-PE" cap="none" dirty="0" smtClean="0"/>
              <a:t>Tamaño de los iones</a:t>
            </a:r>
            <a:endParaRPr lang="es-PE" cap="none" dirty="0"/>
          </a:p>
        </p:txBody>
      </p:sp>
      <p:sp>
        <p:nvSpPr>
          <p:cNvPr id="3" name="2 Marcador de contenido"/>
          <p:cNvSpPr>
            <a:spLocks noGrp="1"/>
          </p:cNvSpPr>
          <p:nvPr>
            <p:ph idx="1"/>
          </p:nvPr>
        </p:nvSpPr>
        <p:spPr>
          <a:xfrm>
            <a:off x="251520" y="1124744"/>
            <a:ext cx="8640960" cy="3096344"/>
          </a:xfrm>
          <a:solidFill>
            <a:schemeClr val="accent2">
              <a:lumMod val="20000"/>
              <a:lumOff val="80000"/>
            </a:schemeClr>
          </a:solidFill>
        </p:spPr>
        <p:txBody>
          <a:bodyPr>
            <a:normAutofit fontScale="85000" lnSpcReduction="20000"/>
          </a:bodyPr>
          <a:lstStyle/>
          <a:p>
            <a:pPr marL="114300" indent="0" algn="just">
              <a:buNone/>
            </a:pPr>
            <a:r>
              <a:rPr lang="es-PE" dirty="0"/>
              <a:t>Los cationes siempre son más pequeños que </a:t>
            </a:r>
            <a:r>
              <a:rPr lang="es-PE" dirty="0" smtClean="0"/>
              <a:t>los elementos </a:t>
            </a:r>
            <a:r>
              <a:rPr lang="es-PE" dirty="0"/>
              <a:t>neutros; los aniones siempre son </a:t>
            </a:r>
            <a:r>
              <a:rPr lang="es-PE" dirty="0" smtClean="0"/>
              <a:t>más grandes</a:t>
            </a:r>
            <a:r>
              <a:rPr lang="es-PE" dirty="0"/>
              <a:t>.</a:t>
            </a:r>
          </a:p>
          <a:p>
            <a:pPr algn="just">
              <a:buFont typeface="Wingdings" panose="05000000000000000000" pitchFamily="2" charset="2"/>
              <a:buChar char="q"/>
            </a:pPr>
            <a:r>
              <a:rPr lang="es-PE" dirty="0" smtClean="0"/>
              <a:t>En </a:t>
            </a:r>
            <a:r>
              <a:rPr lang="es-PE" dirty="0"/>
              <a:t>un catión, los electrones más externos sienten una </a:t>
            </a:r>
            <a:r>
              <a:rPr lang="es-PE" dirty="0" smtClean="0"/>
              <a:t>mayor carga </a:t>
            </a:r>
            <a:r>
              <a:rPr lang="es-PE" dirty="0"/>
              <a:t>nuclear efectiva, </a:t>
            </a:r>
            <a:r>
              <a:rPr lang="es-PE" dirty="0" err="1"/>
              <a:t>Zef</a:t>
            </a:r>
            <a:endParaRPr lang="es-PE" dirty="0"/>
          </a:p>
          <a:p>
            <a:pPr algn="just">
              <a:buFont typeface="Wingdings" panose="05000000000000000000" pitchFamily="2" charset="2"/>
              <a:buChar char="q"/>
            </a:pPr>
            <a:r>
              <a:rPr lang="es-PE" dirty="0" smtClean="0"/>
              <a:t>En </a:t>
            </a:r>
            <a:r>
              <a:rPr lang="es-PE" dirty="0"/>
              <a:t>un anión, los electrones más externos sienten una </a:t>
            </a:r>
            <a:r>
              <a:rPr lang="es-PE" dirty="0" smtClean="0"/>
              <a:t>menor carga </a:t>
            </a:r>
            <a:r>
              <a:rPr lang="es-PE" dirty="0"/>
              <a:t>nuclear efectiva.</a:t>
            </a:r>
          </a:p>
          <a:p>
            <a:pPr algn="just"/>
            <a:r>
              <a:rPr lang="es-PE" dirty="0" smtClean="0"/>
              <a:t>Medidas </a:t>
            </a:r>
            <a:r>
              <a:rPr lang="es-PE" dirty="0"/>
              <a:t>de densidad electrónica permiten </a:t>
            </a:r>
            <a:r>
              <a:rPr lang="es-PE" dirty="0" smtClean="0"/>
              <a:t>hacer estimaciones </a:t>
            </a:r>
            <a:r>
              <a:rPr lang="es-PE" dirty="0"/>
              <a:t>del radio</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2" y="4221088"/>
            <a:ext cx="8199093" cy="252028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528482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2438400" y="304800"/>
            <a:ext cx="39751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eaLnBrk="1" hangingPunct="1"/>
            <a:r>
              <a:rPr lang="es-MX" sz="3200" b="1">
                <a:solidFill>
                  <a:srgbClr val="CC3300"/>
                </a:solidFill>
              </a:rPr>
              <a:t>Fajans : Aplicaciones</a:t>
            </a:r>
            <a:r>
              <a:rPr lang="es-MX" sz="2800" b="1"/>
              <a:t> </a:t>
            </a:r>
            <a:endParaRPr lang="es-ES" sz="2800" b="1"/>
          </a:p>
        </p:txBody>
      </p:sp>
      <p:sp>
        <p:nvSpPr>
          <p:cNvPr id="50179" name="Rectangle 3"/>
          <p:cNvSpPr>
            <a:spLocks noChangeArrowheads="1"/>
          </p:cNvSpPr>
          <p:nvPr/>
        </p:nvSpPr>
        <p:spPr bwMode="auto">
          <a:xfrm>
            <a:off x="-177800" y="460375"/>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s-AR"/>
          </a:p>
        </p:txBody>
      </p:sp>
      <p:graphicFrame>
        <p:nvGraphicFramePr>
          <p:cNvPr id="47216" name="Group 112"/>
          <p:cNvGraphicFramePr>
            <a:graphicFrameLocks noGrp="1"/>
          </p:cNvGraphicFramePr>
          <p:nvPr/>
        </p:nvGraphicFramePr>
        <p:xfrm>
          <a:off x="1981200" y="1295400"/>
          <a:ext cx="5181600" cy="2881313"/>
        </p:xfrm>
        <a:graphic>
          <a:graphicData uri="http://schemas.openxmlformats.org/drawingml/2006/table">
            <a:tbl>
              <a:tblPr/>
              <a:tblGrid>
                <a:gridCol w="1447800"/>
                <a:gridCol w="3733800"/>
              </a:tblGrid>
              <a:tr h="68587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accent2"/>
                          </a:solidFill>
                          <a:effectLst/>
                          <a:latin typeface="Times New Roman" pitchFamily="18" charset="0"/>
                        </a:rPr>
                        <a:t>AgX</a:t>
                      </a:r>
                      <a:endParaRPr kumimoji="0" lang="es-ES" sz="2800" b="0" i="0" u="none" strike="noStrike" cap="none" normalizeH="0" baseline="0" smtClean="0">
                        <a:ln>
                          <a:noFill/>
                        </a:ln>
                        <a:solidFill>
                          <a:schemeClr val="accent2"/>
                        </a:solidFill>
                        <a:effectLst/>
                        <a:latin typeface="Times New Roman" pitchFamily="18"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accent2"/>
                          </a:solidFill>
                          <a:effectLst/>
                          <a:latin typeface="Times New Roman" pitchFamily="18" charset="0"/>
                        </a:rPr>
                        <a:t>Solubilidad agua (25°C)</a:t>
                      </a:r>
                      <a:endParaRPr kumimoji="0" lang="es-ES" sz="2800" b="0" i="0" u="none" strike="noStrike" cap="none" normalizeH="0" baseline="0" smtClean="0">
                        <a:ln>
                          <a:noFill/>
                        </a:ln>
                        <a:solidFill>
                          <a:schemeClr val="accent2"/>
                        </a:solidFill>
                        <a:effectLst/>
                        <a:latin typeface="Times New Roman" pitchFamily="18"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AgF</a:t>
                      </a:r>
                      <a:endParaRPr kumimoji="0" lang="es-ES" sz="2800" b="0" i="0" u="none" strike="noStrike" cap="none" normalizeH="0" baseline="0" smtClean="0">
                        <a:ln>
                          <a:noFill/>
                        </a:ln>
                        <a:solidFill>
                          <a:schemeClr val="tx1"/>
                        </a:solidFill>
                        <a:effectLst/>
                        <a:latin typeface="Times New Roman" pitchFamily="18"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14 M</a:t>
                      </a:r>
                      <a:endParaRPr kumimoji="0" lang="es-ES" sz="2800" b="0" i="0" u="none" strike="noStrike" cap="none" normalizeH="0" baseline="0" smtClean="0">
                        <a:ln>
                          <a:noFill/>
                        </a:ln>
                        <a:solidFill>
                          <a:schemeClr val="tx1"/>
                        </a:solidFill>
                        <a:effectLst/>
                        <a:latin typeface="Times New Roman" pitchFamily="18"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AgCl</a:t>
                      </a:r>
                      <a:endParaRPr kumimoji="0" lang="es-ES" sz="2800" b="0" i="0" u="none" strike="noStrike" cap="none" normalizeH="0" baseline="0" smtClean="0">
                        <a:ln>
                          <a:noFill/>
                        </a:ln>
                        <a:solidFill>
                          <a:schemeClr val="tx1"/>
                        </a:solidFill>
                        <a:effectLst/>
                        <a:latin typeface="Times New Roman" pitchFamily="18"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1.45 x 10</a:t>
                      </a:r>
                      <a:r>
                        <a:rPr kumimoji="0" lang="es-MX" sz="2800" b="0" i="0" u="none" strike="noStrike" cap="none" normalizeH="0" baseline="30000" smtClean="0">
                          <a:ln>
                            <a:noFill/>
                          </a:ln>
                          <a:solidFill>
                            <a:schemeClr val="tx1"/>
                          </a:solidFill>
                          <a:effectLst/>
                          <a:latin typeface="Times New Roman" pitchFamily="18" charset="0"/>
                        </a:rPr>
                        <a:t>-5 </a:t>
                      </a:r>
                      <a:r>
                        <a:rPr kumimoji="0" lang="es-MX" sz="2800" b="0" i="0" u="none" strike="noStrike" cap="none" normalizeH="0" baseline="0" smtClean="0">
                          <a:ln>
                            <a:noFill/>
                          </a:ln>
                          <a:solidFill>
                            <a:schemeClr val="tx1"/>
                          </a:solidFill>
                          <a:effectLst/>
                          <a:latin typeface="Times New Roman" pitchFamily="18" charset="0"/>
                        </a:rPr>
                        <a:t>M</a:t>
                      </a:r>
                      <a:endParaRPr kumimoji="0" lang="es-ES" sz="2800" b="0" i="0" u="none" strike="noStrike" cap="none" normalizeH="0" baseline="0" smtClean="0">
                        <a:ln>
                          <a:noFill/>
                        </a:ln>
                        <a:solidFill>
                          <a:schemeClr val="tx1"/>
                        </a:solidFill>
                        <a:effectLst/>
                        <a:latin typeface="Times New Roman" pitchFamily="18"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93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AgBr</a:t>
                      </a:r>
                      <a:endParaRPr kumimoji="0" lang="es-ES" sz="2800" b="0" i="0" u="none" strike="noStrike" cap="none" normalizeH="0" baseline="0" smtClean="0">
                        <a:ln>
                          <a:noFill/>
                        </a:ln>
                        <a:solidFill>
                          <a:schemeClr val="tx1"/>
                        </a:solidFill>
                        <a:effectLst/>
                        <a:latin typeface="Times New Roman" pitchFamily="18"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7 x 10</a:t>
                      </a:r>
                      <a:r>
                        <a:rPr kumimoji="0" lang="es-MX" sz="2800" b="0" i="0" u="none" strike="noStrike" cap="none" normalizeH="0" baseline="30000" smtClean="0">
                          <a:ln>
                            <a:noFill/>
                          </a:ln>
                          <a:solidFill>
                            <a:schemeClr val="tx1"/>
                          </a:solidFill>
                          <a:effectLst/>
                          <a:latin typeface="Times New Roman" pitchFamily="18" charset="0"/>
                        </a:rPr>
                        <a:t>-7</a:t>
                      </a:r>
                      <a:r>
                        <a:rPr kumimoji="0" lang="es-MX" sz="2800" b="0" i="0" u="none" strike="noStrike" cap="none" normalizeH="0" baseline="0" smtClean="0">
                          <a:ln>
                            <a:noFill/>
                          </a:ln>
                          <a:solidFill>
                            <a:schemeClr val="tx1"/>
                          </a:solidFill>
                          <a:effectLst/>
                          <a:latin typeface="Times New Roman" pitchFamily="18" charset="0"/>
                        </a:rPr>
                        <a:t> M</a:t>
                      </a:r>
                      <a:endParaRPr kumimoji="0" lang="es-ES" sz="2800" b="0" i="0" u="none" strike="noStrike" cap="none" normalizeH="0" baseline="0" smtClean="0">
                        <a:ln>
                          <a:noFill/>
                        </a:ln>
                        <a:solidFill>
                          <a:schemeClr val="tx1"/>
                        </a:solidFill>
                        <a:effectLst/>
                        <a:latin typeface="Times New Roman" pitchFamily="18"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AgI</a:t>
                      </a:r>
                      <a:endParaRPr kumimoji="0" lang="es-ES" sz="2800" b="0" i="0" u="none" strike="noStrike" cap="none" normalizeH="0" baseline="0" smtClean="0">
                        <a:ln>
                          <a:noFill/>
                        </a:ln>
                        <a:solidFill>
                          <a:schemeClr val="tx1"/>
                        </a:solidFill>
                        <a:effectLst/>
                        <a:latin typeface="Times New Roman" pitchFamily="18" charset="0"/>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9 x 10</a:t>
                      </a:r>
                      <a:r>
                        <a:rPr kumimoji="0" lang="es-MX" sz="2800" b="0" i="0" u="none" strike="noStrike" cap="none" normalizeH="0" baseline="30000" smtClean="0">
                          <a:ln>
                            <a:noFill/>
                          </a:ln>
                          <a:solidFill>
                            <a:schemeClr val="tx1"/>
                          </a:solidFill>
                          <a:effectLst/>
                          <a:latin typeface="Times New Roman" pitchFamily="18" charset="0"/>
                        </a:rPr>
                        <a:t>-9</a:t>
                      </a:r>
                      <a:r>
                        <a:rPr kumimoji="0" lang="es-MX" sz="2800" b="0" i="0" u="none" strike="noStrike" cap="none" normalizeH="0" baseline="0" smtClean="0">
                          <a:ln>
                            <a:noFill/>
                          </a:ln>
                          <a:solidFill>
                            <a:schemeClr val="tx1"/>
                          </a:solidFill>
                          <a:effectLst/>
                          <a:latin typeface="Times New Roman" pitchFamily="18" charset="0"/>
                        </a:rPr>
                        <a:t> M</a:t>
                      </a:r>
                      <a:endParaRPr kumimoji="0" lang="es-ES" sz="2800" b="0" i="0" u="none" strike="noStrike" cap="none" normalizeH="0" baseline="0" smtClean="0">
                        <a:ln>
                          <a:noFill/>
                        </a:ln>
                        <a:solidFill>
                          <a:schemeClr val="tx1"/>
                        </a:solidFill>
                        <a:effectLst/>
                        <a:latin typeface="Times New Roman" pitchFamily="18" charset="0"/>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210" name="Text Box 106"/>
          <p:cNvSpPr txBox="1">
            <a:spLocks noChangeArrowheads="1"/>
          </p:cNvSpPr>
          <p:nvPr/>
        </p:nvSpPr>
        <p:spPr bwMode="auto">
          <a:xfrm>
            <a:off x="2971800" y="4495800"/>
            <a:ext cx="3692525"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eaLnBrk="1" hangingPunct="1"/>
            <a:r>
              <a:rPr lang="es-MX" sz="2800" b="1">
                <a:solidFill>
                  <a:srgbClr val="CC3300"/>
                </a:solidFill>
              </a:rPr>
              <a:t>-mas grande</a:t>
            </a:r>
          </a:p>
          <a:p>
            <a:pPr algn="l" eaLnBrk="1" hangingPunct="1"/>
            <a:r>
              <a:rPr lang="es-MX" sz="2800" b="1">
                <a:solidFill>
                  <a:srgbClr val="CC3300"/>
                </a:solidFill>
              </a:rPr>
              <a:t>-mas polarizable</a:t>
            </a:r>
          </a:p>
          <a:p>
            <a:pPr algn="l" eaLnBrk="1" hangingPunct="1"/>
            <a:r>
              <a:rPr lang="es-MX" sz="2800" b="1">
                <a:solidFill>
                  <a:srgbClr val="CC3300"/>
                </a:solidFill>
              </a:rPr>
              <a:t>-más covalente</a:t>
            </a:r>
          </a:p>
          <a:p>
            <a:pPr algn="l" eaLnBrk="1" hangingPunct="1"/>
            <a:r>
              <a:rPr lang="es-MX" sz="2800" b="1">
                <a:solidFill>
                  <a:srgbClr val="CC3300"/>
                </a:solidFill>
              </a:rPr>
              <a:t>-menos soluble en agua</a:t>
            </a:r>
            <a:endParaRPr lang="es-ES" sz="2800" b="1">
              <a:solidFill>
                <a:srgbClr val="CC3300"/>
              </a:solidFill>
            </a:endParaRPr>
          </a:p>
        </p:txBody>
      </p:sp>
      <p:graphicFrame>
        <p:nvGraphicFramePr>
          <p:cNvPr id="47252" name="Group 148"/>
          <p:cNvGraphicFramePr>
            <a:graphicFrameLocks noGrp="1"/>
          </p:cNvGraphicFramePr>
          <p:nvPr/>
        </p:nvGraphicFramePr>
        <p:xfrm>
          <a:off x="7162800" y="1295400"/>
          <a:ext cx="1600200" cy="2897189"/>
        </p:xfrm>
        <a:graphic>
          <a:graphicData uri="http://schemas.openxmlformats.org/drawingml/2006/table">
            <a:tbl>
              <a:tblPr/>
              <a:tblGrid>
                <a:gridCol w="1600200"/>
              </a:tblGrid>
              <a:tr h="7011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0" i="0" u="none" strike="noStrike" cap="none" normalizeH="0" baseline="0" dirty="0" smtClean="0">
                          <a:ln>
                            <a:noFill/>
                          </a:ln>
                          <a:solidFill>
                            <a:schemeClr val="tx1"/>
                          </a:solidFill>
                          <a:effectLst/>
                          <a:latin typeface="Times New Roman" pitchFamily="18" charset="0"/>
                        </a:rPr>
                        <a:t>Apartamiento (%)</a:t>
                      </a:r>
                      <a:endParaRPr kumimoji="0" lang="es-ES" sz="2000" b="0" i="0" u="none" strike="noStrike" cap="none" normalizeH="0" baseline="0" dirty="0" smtClean="0">
                        <a:ln>
                          <a:noFill/>
                        </a:ln>
                        <a:solidFill>
                          <a:schemeClr val="tx1"/>
                        </a:solidFill>
                        <a:effectLst/>
                        <a:latin typeface="Times New Roman" pitchFamily="18" charset="0"/>
                      </a:endParaRP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544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11</a:t>
                      </a:r>
                      <a:endParaRPr kumimoji="0" lang="es-ES" sz="2800" b="0" i="0" u="none" strike="noStrike" cap="none" normalizeH="0" baseline="0" smtClean="0">
                        <a:ln>
                          <a:noFill/>
                        </a:ln>
                        <a:solidFill>
                          <a:schemeClr val="tx1"/>
                        </a:solidFill>
                        <a:effectLst/>
                        <a:latin typeface="Times New Roman" pitchFamily="18" charset="0"/>
                      </a:endParaRP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17</a:t>
                      </a:r>
                      <a:endParaRPr kumimoji="0" lang="es-ES" sz="2800" b="0" i="0" u="none" strike="noStrike" cap="none" normalizeH="0" baseline="0" smtClean="0">
                        <a:ln>
                          <a:noFill/>
                        </a:ln>
                        <a:solidFill>
                          <a:schemeClr val="tx1"/>
                        </a:solidFill>
                        <a:effectLst/>
                        <a:latin typeface="Times New Roman" pitchFamily="18" charset="0"/>
                      </a:endParaRP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smtClean="0">
                          <a:ln>
                            <a:noFill/>
                          </a:ln>
                          <a:solidFill>
                            <a:schemeClr val="tx1"/>
                          </a:solidFill>
                          <a:effectLst/>
                          <a:latin typeface="Times New Roman" pitchFamily="18" charset="0"/>
                        </a:rPr>
                        <a:t>20</a:t>
                      </a:r>
                      <a:endParaRPr kumimoji="0" lang="es-ES" sz="2800" b="0" i="0" u="none" strike="noStrike" cap="none" normalizeH="0" baseline="0" smtClean="0">
                        <a:ln>
                          <a:noFill/>
                        </a:ln>
                        <a:solidFill>
                          <a:schemeClr val="tx1"/>
                        </a:solidFill>
                        <a:effectLst/>
                        <a:latin typeface="Times New Roman" pitchFamily="18" charset="0"/>
                      </a:endParaRP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51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dirty="0" smtClean="0">
                          <a:ln>
                            <a:noFill/>
                          </a:ln>
                          <a:solidFill>
                            <a:schemeClr val="tx1"/>
                          </a:solidFill>
                          <a:effectLst/>
                          <a:latin typeface="Times New Roman" pitchFamily="18" charset="0"/>
                        </a:rPr>
                        <a:t>22</a:t>
                      </a:r>
                      <a:endParaRPr kumimoji="0" lang="es-ES" sz="2800" b="0" i="0" u="none" strike="noStrike" cap="none" normalizeH="0" baseline="0" dirty="0" smtClean="0">
                        <a:ln>
                          <a:noFill/>
                        </a:ln>
                        <a:solidFill>
                          <a:schemeClr val="tx1"/>
                        </a:solidFill>
                        <a:effectLst/>
                        <a:latin typeface="Times New Roman" pitchFamily="18" charset="0"/>
                      </a:endParaRP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xmlns="" val="3528979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2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47252"/>
                                        </p:tgtEl>
                                        <p:attrNameLst>
                                          <p:attrName>style.visibility</p:attrName>
                                        </p:attrNameLst>
                                      </p:cBhvr>
                                      <p:to>
                                        <p:strVal val="visible"/>
                                      </p:to>
                                    </p:set>
                                    <p:animEffect transition="in" filter="blinds(horizontal)">
                                      <p:cBhvr>
                                        <p:cTn id="11" dur="500"/>
                                        <p:tgtEl>
                                          <p:spTgt spid="47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10"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PE" dirty="0" smtClean="0"/>
              <a:t>Enlace Covalente</a:t>
            </a:r>
            <a:endParaRPr lang="es-PE" dirty="0"/>
          </a:p>
        </p:txBody>
      </p:sp>
      <p:sp>
        <p:nvSpPr>
          <p:cNvPr id="3" name="2 Subtítulo"/>
          <p:cNvSpPr>
            <a:spLocks noGrp="1"/>
          </p:cNvSpPr>
          <p:nvPr>
            <p:ph type="subTitle" idx="1"/>
          </p:nvPr>
        </p:nvSpPr>
        <p:spPr/>
        <p:txBody>
          <a:bodyPr/>
          <a:lstStyle/>
          <a:p>
            <a:endParaRPr lang="es-PE"/>
          </a:p>
        </p:txBody>
      </p:sp>
    </p:spTree>
    <p:extLst>
      <p:ext uri="{BB962C8B-B14F-4D97-AF65-F5344CB8AC3E}">
        <p14:creationId xmlns:p14="http://schemas.microsoft.com/office/powerpoint/2010/main" xmlns="" val="36927665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20725" y="292100"/>
            <a:ext cx="7773988" cy="720725"/>
          </a:xfrm>
        </p:spPr>
        <p:txBody>
          <a:bodyPr>
            <a:normAutofit fontScale="90000"/>
          </a:bodyPr>
          <a:lstStyle/>
          <a:p>
            <a:r>
              <a:rPr lang="es-ES_tradnl">
                <a:solidFill>
                  <a:srgbClr val="FF311B"/>
                </a:solidFill>
              </a:rPr>
              <a:t>Enlace covalente</a:t>
            </a:r>
          </a:p>
        </p:txBody>
      </p:sp>
      <p:sp>
        <p:nvSpPr>
          <p:cNvPr id="20483" name="Rectangle 3"/>
          <p:cNvSpPr>
            <a:spLocks noGrp="1" noChangeArrowheads="1"/>
          </p:cNvSpPr>
          <p:nvPr>
            <p:ph idx="1"/>
          </p:nvPr>
        </p:nvSpPr>
        <p:spPr>
          <a:xfrm>
            <a:off x="304800" y="1125538"/>
            <a:ext cx="8370888" cy="5111750"/>
          </a:xfrm>
        </p:spPr>
        <p:txBody>
          <a:bodyPr>
            <a:noAutofit/>
          </a:bodyPr>
          <a:lstStyle/>
          <a:p>
            <a:pPr algn="just">
              <a:lnSpc>
                <a:spcPct val="90000"/>
              </a:lnSpc>
            </a:pPr>
            <a:r>
              <a:rPr lang="es-ES_tradnl" sz="2800" dirty="0"/>
              <a:t>Es el resultado de compartir un par (o más) de electrones por dos o más átomos.</a:t>
            </a:r>
          </a:p>
          <a:p>
            <a:pPr algn="just">
              <a:lnSpc>
                <a:spcPct val="90000"/>
              </a:lnSpc>
            </a:pPr>
            <a:r>
              <a:rPr lang="es-ES_tradnl" sz="2800" dirty="0"/>
              <a:t>Dos átomos unidos mediante enlace covalente tienen menos energía que los dos átomos aislados.</a:t>
            </a:r>
          </a:p>
          <a:p>
            <a:pPr algn="just">
              <a:lnSpc>
                <a:spcPct val="90000"/>
              </a:lnSpc>
            </a:pPr>
            <a:r>
              <a:rPr lang="es-ES_tradnl" sz="2800" dirty="0"/>
              <a:t>La distancia a la que se consigue mayor estabilidad (menor energía) se llama “</a:t>
            </a:r>
            <a:r>
              <a:rPr lang="es-ES_tradnl" sz="2800" b="1" dirty="0">
                <a:solidFill>
                  <a:schemeClr val="tx2"/>
                </a:solidFill>
                <a:effectLst>
                  <a:outerShdw blurRad="38100" dist="38100" dir="2700000" algn="tl">
                    <a:srgbClr val="C0C0C0"/>
                  </a:outerShdw>
                </a:effectLst>
              </a:rPr>
              <a:t>distancia de enlace</a:t>
            </a:r>
            <a:r>
              <a:rPr lang="es-ES_tradnl" sz="2800" dirty="0"/>
              <a:t>”.</a:t>
            </a:r>
          </a:p>
          <a:p>
            <a:pPr algn="just">
              <a:lnSpc>
                <a:spcPct val="90000"/>
              </a:lnSpc>
            </a:pPr>
            <a:r>
              <a:rPr lang="es-ES_tradnl" sz="2800" dirty="0"/>
              <a:t>Al igual que en el enlace iónico la formación de un enlace covalente va acompañada de un desprendimiento de energía, lo que explica que una molécula sea más estable que los átomos por separado</a:t>
            </a:r>
            <a:r>
              <a:rPr lang="es-ES_tradnl" sz="2800" dirty="0" smtClean="0"/>
              <a:t>.</a:t>
            </a:r>
            <a:endParaRPr lang="es-ES_tradnl" sz="2800" dirty="0"/>
          </a:p>
        </p:txBody>
      </p:sp>
    </p:spTree>
    <p:extLst>
      <p:ext uri="{BB962C8B-B14F-4D97-AF65-F5344CB8AC3E}">
        <p14:creationId xmlns:p14="http://schemas.microsoft.com/office/powerpoint/2010/main" xmlns="" val="31888633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720725" y="292100"/>
            <a:ext cx="7773988" cy="720725"/>
          </a:xfrm>
        </p:spPr>
        <p:txBody>
          <a:bodyPr>
            <a:normAutofit fontScale="90000"/>
          </a:bodyPr>
          <a:lstStyle/>
          <a:p>
            <a:r>
              <a:rPr lang="es-ES_tradnl">
                <a:solidFill>
                  <a:srgbClr val="FF311B"/>
                </a:solidFill>
              </a:rPr>
              <a:t>Enlace covalente</a:t>
            </a:r>
          </a:p>
        </p:txBody>
      </p:sp>
      <p:sp>
        <p:nvSpPr>
          <p:cNvPr id="3" name="2 Marcador de contenido"/>
          <p:cNvSpPr>
            <a:spLocks noGrp="1"/>
          </p:cNvSpPr>
          <p:nvPr>
            <p:ph idx="1"/>
          </p:nvPr>
        </p:nvSpPr>
        <p:spPr/>
        <p:txBody>
          <a:bodyPr/>
          <a:lstStyle/>
          <a:p>
            <a:pPr algn="just">
              <a:lnSpc>
                <a:spcPct val="90000"/>
              </a:lnSpc>
            </a:pPr>
            <a:r>
              <a:rPr lang="es-ES_tradnl"/>
              <a:t>Se llama </a:t>
            </a:r>
            <a:r>
              <a:rPr lang="es-ES_tradnl" b="1">
                <a:effectLst>
                  <a:outerShdw blurRad="38100" dist="38100" dir="2700000" algn="tl">
                    <a:srgbClr val="C0C0C0"/>
                  </a:outerShdw>
                </a:effectLst>
              </a:rPr>
              <a:t>energía de enlace</a:t>
            </a:r>
            <a:r>
              <a:rPr lang="es-ES_tradnl"/>
              <a:t> a la energía necesaria para romper 1 mol de un determinado tipo de enlace.</a:t>
            </a:r>
          </a:p>
          <a:p>
            <a:pPr lvl="1" algn="just">
              <a:lnSpc>
                <a:spcPct val="90000"/>
              </a:lnSpc>
            </a:pPr>
            <a:r>
              <a:rPr lang="es-ES_tradnl" sz="2400"/>
              <a:t>Es siempre endotérmica (positiva).  </a:t>
            </a:r>
          </a:p>
          <a:p>
            <a:pPr lvl="1" algn="just">
              <a:lnSpc>
                <a:spcPct val="90000"/>
              </a:lnSpc>
            </a:pPr>
            <a:r>
              <a:rPr lang="es-ES_tradnl" sz="2400"/>
              <a:t>Ejemplo: para romper 1 mol de H</a:t>
            </a:r>
            <a:r>
              <a:rPr lang="es-ES_tradnl" sz="2400" baseline="-25000"/>
              <a:t>2</a:t>
            </a:r>
            <a:r>
              <a:rPr lang="es-ES_tradnl" sz="2400"/>
              <a:t> </a:t>
            </a:r>
            <a:r>
              <a:rPr lang="es-ES_tradnl" sz="2400" i="1"/>
              <a:t>(g)</a:t>
            </a:r>
            <a:r>
              <a:rPr lang="es-ES_tradnl" sz="2400"/>
              <a:t> en 2 moles de H </a:t>
            </a:r>
            <a:r>
              <a:rPr lang="es-ES_tradnl" sz="2400" i="1"/>
              <a:t>(g)</a:t>
            </a:r>
            <a:r>
              <a:rPr lang="es-ES_tradnl" sz="2400"/>
              <a:t> se precisan 436 </a:t>
            </a:r>
            <a:r>
              <a:rPr lang="es-ES_tradnl" sz="2400" i="1"/>
              <a:t>kJ</a:t>
            </a:r>
            <a:r>
              <a:rPr lang="es-ES" sz="2400"/>
              <a:t>, </a:t>
            </a:r>
            <a:r>
              <a:rPr lang="es-ES" sz="2400">
                <a:sym typeface="Symbol" pitchFamily="18" charset="2"/>
              </a:rPr>
              <a:t></a:t>
            </a:r>
            <a:r>
              <a:rPr lang="es-ES_tradnl" sz="2400" i="1"/>
              <a:t> </a:t>
            </a:r>
            <a:r>
              <a:rPr lang="es-ES" sz="2400" i="1"/>
              <a:t>E</a:t>
            </a:r>
            <a:r>
              <a:rPr lang="es-ES" sz="2400" i="1" baseline="-25000"/>
              <a:t>enlace</a:t>
            </a:r>
            <a:r>
              <a:rPr lang="es-ES" sz="2400"/>
              <a:t>(H–H)</a:t>
            </a:r>
            <a:r>
              <a:rPr lang="es-ES" sz="2400" i="1"/>
              <a:t> </a:t>
            </a:r>
            <a:r>
              <a:rPr lang="es-ES" sz="2400"/>
              <a:t>= </a:t>
            </a:r>
            <a:r>
              <a:rPr lang="es-ES_tradnl" sz="2400"/>
              <a:t>+ 436 </a:t>
            </a:r>
            <a:r>
              <a:rPr lang="es-ES_tradnl" sz="2400" i="1"/>
              <a:t>kJ</a:t>
            </a:r>
          </a:p>
          <a:p>
            <a:pPr marL="114300" indent="0">
              <a:buNone/>
            </a:pPr>
            <a:endParaRPr lang="es-PE"/>
          </a:p>
        </p:txBody>
      </p:sp>
    </p:spTree>
    <p:extLst>
      <p:ext uri="{BB962C8B-B14F-4D97-AF65-F5344CB8AC3E}">
        <p14:creationId xmlns:p14="http://schemas.microsoft.com/office/powerpoint/2010/main" xmlns="" val="12693529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332656"/>
            <a:ext cx="8424936" cy="6048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528379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332656"/>
            <a:ext cx="8438855" cy="540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557132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900113" y="339725"/>
            <a:ext cx="7769225" cy="712788"/>
          </a:xfrm>
        </p:spPr>
        <p:txBody>
          <a:bodyPr>
            <a:normAutofit fontScale="90000"/>
          </a:bodyPr>
          <a:lstStyle/>
          <a:p>
            <a:r>
              <a:rPr lang="es-ES_tradnl">
                <a:solidFill>
                  <a:srgbClr val="FF311B"/>
                </a:solidFill>
              </a:rPr>
              <a:t>Teoría de Lewis</a:t>
            </a:r>
          </a:p>
        </p:txBody>
      </p:sp>
      <p:sp>
        <p:nvSpPr>
          <p:cNvPr id="21507" name="Rectangle 3"/>
          <p:cNvSpPr>
            <a:spLocks noGrp="1" noChangeArrowheads="1"/>
          </p:cNvSpPr>
          <p:nvPr>
            <p:ph idx="1"/>
          </p:nvPr>
        </p:nvSpPr>
        <p:spPr>
          <a:xfrm>
            <a:off x="179388" y="1125538"/>
            <a:ext cx="8208962" cy="4464050"/>
          </a:xfrm>
        </p:spPr>
        <p:txBody>
          <a:bodyPr/>
          <a:lstStyle/>
          <a:p>
            <a:pPr>
              <a:buFont typeface="Wingdings" pitchFamily="2" charset="2"/>
              <a:buNone/>
            </a:pPr>
            <a:r>
              <a:rPr lang="es-ES_tradnl" sz="2600"/>
              <a:t>Se basa en las siguientes hipótesis:</a:t>
            </a:r>
          </a:p>
          <a:p>
            <a:r>
              <a:rPr lang="es-ES_tradnl" sz="2600"/>
              <a:t>Cuando los átomos forman enlaces covalentes, tienden a compartir electrones para conseguir 8 e</a:t>
            </a:r>
            <a:r>
              <a:rPr lang="es-ES_tradnl" sz="2600" baseline="30000"/>
              <a:t>–</a:t>
            </a:r>
            <a:r>
              <a:rPr lang="es-ES_tradnl" sz="2600"/>
              <a:t> en su última capa (regla del octeto).</a:t>
            </a:r>
          </a:p>
          <a:p>
            <a:endParaRPr lang="es-ES_tradnl" sz="2600"/>
          </a:p>
          <a:p>
            <a:endParaRPr lang="es-ES_tradnl" sz="2600"/>
          </a:p>
          <a:p>
            <a:r>
              <a:rPr lang="es-ES_tradnl" sz="2600"/>
              <a:t>Cada par de e</a:t>
            </a:r>
            <a:r>
              <a:rPr lang="es-ES_tradnl" sz="2600" baseline="30000"/>
              <a:t>–</a:t>
            </a:r>
            <a:r>
              <a:rPr lang="es-ES_tradnl" sz="2600"/>
              <a:t> compartidos forma un enlace.</a:t>
            </a:r>
          </a:p>
          <a:p>
            <a:r>
              <a:rPr lang="es-ES_tradnl" sz="2600"/>
              <a:t>Se pueden formar enlaces sencillos, dobles y triples con el mismo átomo.</a:t>
            </a:r>
          </a:p>
        </p:txBody>
      </p:sp>
      <p:pic>
        <p:nvPicPr>
          <p:cNvPr id="41997" name="Picture 1037" descr="enlaces007">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47664" y="2996952"/>
            <a:ext cx="6105525" cy="876300"/>
          </a:xfrm>
          <a:prstGeom prst="rect">
            <a:avLst/>
          </a:prstGeom>
          <a:noFill/>
          <a:extLst>
            <a:ext uri="{909E8E84-426E-40DD-AFC4-6F175D3DCCD1}">
              <a14:hiddenFill xmlns:a14="http://schemas.microsoft.com/office/drawing/2010/main" xmlns="">
                <a:solidFill>
                  <a:srgbClr val="FFFFFF"/>
                </a:solidFill>
              </a14:hiddenFill>
            </a:ext>
          </a:extLst>
        </p:spPr>
      </p:pic>
      <p:pic>
        <p:nvPicPr>
          <p:cNvPr id="41999" name="Picture 1039" descr="enlaces008">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892425" y="5949280"/>
            <a:ext cx="3048000" cy="581025"/>
          </a:xfrm>
          <a:prstGeom prst="rect">
            <a:avLst/>
          </a:prstGeom>
          <a:noFill/>
          <a:extLst>
            <a:ext uri="{909E8E84-426E-40DD-AFC4-6F175D3DCCD1}">
              <a14:hiddenFill xmlns:a14="http://schemas.microsoft.com/office/drawing/2010/main" xmlns="">
                <a:solidFill>
                  <a:srgbClr val="FFFFFF"/>
                </a:solidFill>
              </a14:hiddenFill>
            </a:ext>
          </a:extLst>
        </p:spPr>
      </p:pic>
      <p:sp>
        <p:nvSpPr>
          <p:cNvPr id="42000" name="Rectangle 1040"/>
          <p:cNvSpPr>
            <a:spLocks noChangeArrowheads="1"/>
          </p:cNvSpPr>
          <p:nvPr/>
        </p:nvSpPr>
        <p:spPr bwMode="auto">
          <a:xfrm>
            <a:off x="0" y="0"/>
            <a:ext cx="2682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eaLnBrk="0" hangingPunct="0"/>
            <a:r>
              <a:rPr lang="gl-ES" sz="1400">
                <a:cs typeface="Arial" charset="0"/>
              </a:rPr>
              <a:t> </a:t>
            </a:r>
            <a:r>
              <a:rPr lang="es-ES" sz="1000"/>
              <a:t> </a:t>
            </a:r>
            <a:endParaRPr lang="es-ES" sz="2400">
              <a:latin typeface="Times New Roman" pitchFamily="18" charset="0"/>
            </a:endParaRPr>
          </a:p>
        </p:txBody>
      </p:sp>
      <p:sp>
        <p:nvSpPr>
          <p:cNvPr id="42002" name="Rectangle 1042"/>
          <p:cNvSpPr>
            <a:spLocks noChangeArrowheads="1"/>
          </p:cNvSpPr>
          <p:nvPr/>
        </p:nvSpPr>
        <p:spPr bwMode="auto">
          <a:xfrm>
            <a:off x="4416425" y="3246438"/>
            <a:ext cx="311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pPr eaLnBrk="0" hangingPunct="0"/>
            <a:r>
              <a:rPr lang="gl-ES">
                <a:cs typeface="Arial" charset="0"/>
              </a:rPr>
              <a:t> </a:t>
            </a:r>
            <a:r>
              <a:rPr lang="es-ES"/>
              <a:t> </a:t>
            </a:r>
          </a:p>
        </p:txBody>
      </p:sp>
    </p:spTree>
    <p:extLst>
      <p:ext uri="{BB962C8B-B14F-4D97-AF65-F5344CB8AC3E}">
        <p14:creationId xmlns:p14="http://schemas.microsoft.com/office/powerpoint/2010/main" xmlns="" val="31495499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457200" y="277813"/>
            <a:ext cx="8229600" cy="774700"/>
          </a:xfrm>
        </p:spPr>
        <p:txBody>
          <a:bodyPr/>
          <a:lstStyle/>
          <a:p>
            <a:r>
              <a:rPr lang="es-ES">
                <a:solidFill>
                  <a:srgbClr val="FF311B"/>
                </a:solidFill>
              </a:rPr>
              <a:t>Tipos de enlace covalente</a:t>
            </a:r>
          </a:p>
        </p:txBody>
      </p:sp>
      <p:sp>
        <p:nvSpPr>
          <p:cNvPr id="166915" name="Rectangle 3"/>
          <p:cNvSpPr>
            <a:spLocks noGrp="1" noChangeArrowheads="1"/>
          </p:cNvSpPr>
          <p:nvPr>
            <p:ph idx="1"/>
          </p:nvPr>
        </p:nvSpPr>
        <p:spPr>
          <a:xfrm>
            <a:off x="457200" y="1125538"/>
            <a:ext cx="8229600" cy="5005387"/>
          </a:xfrm>
        </p:spPr>
        <p:txBody>
          <a:bodyPr>
            <a:normAutofit/>
          </a:bodyPr>
          <a:lstStyle/>
          <a:p>
            <a:pPr>
              <a:lnSpc>
                <a:spcPct val="80000"/>
              </a:lnSpc>
            </a:pPr>
            <a:r>
              <a:rPr lang="es-ES" sz="2600" b="1"/>
              <a:t>Enlace covalente “apolar</a:t>
            </a:r>
            <a:r>
              <a:rPr lang="es-ES" sz="2600"/>
              <a:t>”: es el formado por dos átomos iguales que comparten electrones:</a:t>
            </a:r>
          </a:p>
          <a:p>
            <a:pPr lvl="1">
              <a:lnSpc>
                <a:spcPct val="80000"/>
              </a:lnSpc>
            </a:pPr>
            <a:r>
              <a:rPr lang="es-ES" sz="2100"/>
              <a:t>Sencillo: H-H, Cl-Cl</a:t>
            </a:r>
          </a:p>
          <a:p>
            <a:pPr lvl="1">
              <a:lnSpc>
                <a:spcPct val="80000"/>
              </a:lnSpc>
            </a:pPr>
            <a:r>
              <a:rPr lang="es-ES" sz="2100"/>
              <a:t>Doble: O=O</a:t>
            </a:r>
          </a:p>
          <a:p>
            <a:pPr lvl="1">
              <a:lnSpc>
                <a:spcPct val="80000"/>
              </a:lnSpc>
            </a:pPr>
            <a:r>
              <a:rPr lang="es-ES" sz="2100"/>
              <a:t>Triple: N</a:t>
            </a:r>
            <a:r>
              <a:rPr lang="el-GR" sz="2100">
                <a:cs typeface="Arial" charset="0"/>
              </a:rPr>
              <a:t>Ξ</a:t>
            </a:r>
            <a:r>
              <a:rPr lang="es-ES" sz="2100">
                <a:cs typeface="Arial" charset="0"/>
              </a:rPr>
              <a:t>N,</a:t>
            </a:r>
          </a:p>
          <a:p>
            <a:pPr>
              <a:lnSpc>
                <a:spcPct val="80000"/>
              </a:lnSpc>
            </a:pPr>
            <a:r>
              <a:rPr lang="es-ES" sz="2600" b="1">
                <a:cs typeface="Arial" charset="0"/>
              </a:rPr>
              <a:t>Enlace covalente polar</a:t>
            </a:r>
            <a:r>
              <a:rPr lang="es-ES" sz="2600">
                <a:cs typeface="Arial" charset="0"/>
              </a:rPr>
              <a:t>: cuando los dos átomos tienen diferentes electronegatividades y se forma un dipolo con una zona positiva y otra negativa:</a:t>
            </a:r>
          </a:p>
          <a:p>
            <a:pPr lvl="1">
              <a:lnSpc>
                <a:spcPct val="80000"/>
              </a:lnSpc>
            </a:pPr>
            <a:r>
              <a:rPr lang="es-ES" sz="2100">
                <a:cs typeface="Arial" charset="0"/>
              </a:rPr>
              <a:t>H-Cl, H-O, H-N</a:t>
            </a:r>
          </a:p>
          <a:p>
            <a:pPr>
              <a:lnSpc>
                <a:spcPct val="80000"/>
              </a:lnSpc>
            </a:pPr>
            <a:r>
              <a:rPr lang="es-ES" sz="2600" b="1">
                <a:cs typeface="Arial" charset="0"/>
              </a:rPr>
              <a:t>Enlace covalente coordinado</a:t>
            </a:r>
            <a:r>
              <a:rPr lang="es-ES" sz="2600">
                <a:cs typeface="Arial" charset="0"/>
              </a:rPr>
              <a:t>: en el que el par de electrones compartido lo aporta sólo uno de los átomos que lo forman. En este caso la molécula tiene carga eléctrica:</a:t>
            </a:r>
          </a:p>
          <a:p>
            <a:pPr lvl="1">
              <a:lnSpc>
                <a:spcPct val="80000"/>
              </a:lnSpc>
            </a:pPr>
            <a:r>
              <a:rPr lang="es-ES" sz="2100">
                <a:cs typeface="Arial" charset="0"/>
              </a:rPr>
              <a:t>NH</a:t>
            </a:r>
            <a:r>
              <a:rPr lang="es-ES" sz="2100" baseline="-25000">
                <a:cs typeface="Arial" charset="0"/>
              </a:rPr>
              <a:t>4</a:t>
            </a:r>
            <a:r>
              <a:rPr lang="es-ES" sz="2100" baseline="30000">
                <a:cs typeface="Arial" charset="0"/>
              </a:rPr>
              <a:t>+</a:t>
            </a:r>
            <a:r>
              <a:rPr lang="es-ES" sz="2100">
                <a:cs typeface="Arial" charset="0"/>
              </a:rPr>
              <a:t>, H</a:t>
            </a:r>
            <a:r>
              <a:rPr lang="es-ES" sz="2100" baseline="-25000">
                <a:cs typeface="Arial" charset="0"/>
              </a:rPr>
              <a:t>3</a:t>
            </a:r>
            <a:r>
              <a:rPr lang="es-ES" sz="2100">
                <a:cs typeface="Arial" charset="0"/>
              </a:rPr>
              <a:t>O</a:t>
            </a:r>
            <a:r>
              <a:rPr lang="es-ES" sz="2100" baseline="30000">
                <a:cs typeface="Arial" charset="0"/>
              </a:rPr>
              <a:t>+</a:t>
            </a:r>
            <a:r>
              <a:rPr lang="es-ES" sz="2100">
                <a:cs typeface="Arial" charset="0"/>
              </a:rPr>
              <a:t>, </a:t>
            </a:r>
            <a:endParaRPr lang="el-GR" sz="2100">
              <a:cs typeface="Arial" charset="0"/>
            </a:endParaRPr>
          </a:p>
        </p:txBody>
      </p:sp>
    </p:spTree>
    <p:extLst>
      <p:ext uri="{BB962C8B-B14F-4D97-AF65-F5344CB8AC3E}">
        <p14:creationId xmlns:p14="http://schemas.microsoft.com/office/powerpoint/2010/main" xmlns="" val="35664831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93713" y="349250"/>
            <a:ext cx="7997825" cy="776288"/>
          </a:xfrm>
        </p:spPr>
        <p:txBody>
          <a:bodyPr>
            <a:normAutofit/>
          </a:bodyPr>
          <a:lstStyle/>
          <a:p>
            <a:r>
              <a:rPr lang="es-ES_tradnl">
                <a:solidFill>
                  <a:srgbClr val="FF311B"/>
                </a:solidFill>
              </a:rPr>
              <a:t>Excepciones a la teoría de Lewis</a:t>
            </a:r>
          </a:p>
        </p:txBody>
      </p:sp>
      <p:sp>
        <p:nvSpPr>
          <p:cNvPr id="22531" name="Rectangle 3"/>
          <p:cNvSpPr>
            <a:spLocks noGrp="1" noChangeArrowheads="1"/>
          </p:cNvSpPr>
          <p:nvPr>
            <p:ph idx="1"/>
          </p:nvPr>
        </p:nvSpPr>
        <p:spPr>
          <a:xfrm>
            <a:off x="467544" y="1196752"/>
            <a:ext cx="8064127" cy="4718050"/>
          </a:xfrm>
        </p:spPr>
        <p:txBody>
          <a:bodyPr>
            <a:noAutofit/>
          </a:bodyPr>
          <a:lstStyle/>
          <a:p>
            <a:pPr algn="just">
              <a:lnSpc>
                <a:spcPct val="90000"/>
              </a:lnSpc>
            </a:pPr>
            <a:r>
              <a:rPr lang="es-ES_tradnl" sz="2800" dirty="0"/>
              <a:t>Moléculas tipo BeCl</a:t>
            </a:r>
            <a:r>
              <a:rPr lang="es-ES_tradnl" sz="2800" baseline="-25000" dirty="0"/>
              <a:t>2</a:t>
            </a:r>
            <a:r>
              <a:rPr lang="es-ES_tradnl" sz="2800" dirty="0"/>
              <a:t> en la que el Berilio sólo tiene 2 electrones.</a:t>
            </a:r>
          </a:p>
          <a:p>
            <a:pPr algn="just">
              <a:lnSpc>
                <a:spcPct val="90000"/>
              </a:lnSpc>
            </a:pPr>
            <a:r>
              <a:rPr lang="es-ES_tradnl" sz="2800" dirty="0"/>
              <a:t>Los elementos del grupo 13 (B y Al) forman moléculas como el BF</a:t>
            </a:r>
            <a:r>
              <a:rPr lang="es-ES_tradnl" sz="2800" baseline="-25000" dirty="0"/>
              <a:t>3</a:t>
            </a:r>
            <a:r>
              <a:rPr lang="es-ES_tradnl" sz="2800" dirty="0"/>
              <a:t> en las que el átomo de B no llega a tener 8 electrones.</a:t>
            </a:r>
          </a:p>
          <a:p>
            <a:pPr algn="just">
              <a:lnSpc>
                <a:spcPct val="90000"/>
              </a:lnSpc>
            </a:pPr>
            <a:r>
              <a:rPr lang="es-ES_tradnl" sz="2800" dirty="0"/>
              <a:t>Moléculas tipo PCl</a:t>
            </a:r>
            <a:r>
              <a:rPr lang="es-ES_tradnl" sz="2800" baseline="-25000" dirty="0"/>
              <a:t>5</a:t>
            </a:r>
            <a:r>
              <a:rPr lang="es-ES_tradnl" sz="2800" dirty="0"/>
              <a:t> o SF</a:t>
            </a:r>
            <a:r>
              <a:rPr lang="es-ES_tradnl" sz="2800" baseline="-25000" dirty="0"/>
              <a:t>6</a:t>
            </a:r>
            <a:r>
              <a:rPr lang="es-ES_tradnl" sz="2800" dirty="0"/>
              <a:t> en las que el átomo central tiene 5 o 6 enlaces (10 o 12 e</a:t>
            </a:r>
            <a:r>
              <a:rPr lang="es-ES_tradnl" sz="2800" baseline="30000" dirty="0"/>
              <a:t>–</a:t>
            </a:r>
            <a:r>
              <a:rPr lang="es-ES_tradnl" sz="2800" dirty="0"/>
              <a:t>).</a:t>
            </a:r>
          </a:p>
          <a:p>
            <a:pPr lvl="1" algn="just">
              <a:lnSpc>
                <a:spcPct val="90000"/>
              </a:lnSpc>
            </a:pPr>
            <a:r>
              <a:rPr lang="es-ES_tradnl" dirty="0"/>
              <a:t>Sólo en caso de que el no-metal no esté en el segundo periodo, pues a partir del tercero existen orbitales “d” y puede haber más de cuatro enlaces.</a:t>
            </a:r>
          </a:p>
          <a:p>
            <a:pPr algn="just">
              <a:lnSpc>
                <a:spcPct val="90000"/>
              </a:lnSpc>
            </a:pPr>
            <a:r>
              <a:rPr lang="es-ES_tradnl" sz="2800" dirty="0"/>
              <a:t>Moléculas tipo NO y NO</a:t>
            </a:r>
            <a:r>
              <a:rPr lang="es-ES_tradnl" sz="2800" baseline="-25000" dirty="0"/>
              <a:t>2 </a:t>
            </a:r>
            <a:r>
              <a:rPr lang="es-ES_tradnl" sz="2800" dirty="0"/>
              <a:t>que tienen un número impar de electrones.</a:t>
            </a:r>
          </a:p>
        </p:txBody>
      </p:sp>
    </p:spTree>
    <p:extLst>
      <p:ext uri="{BB962C8B-B14F-4D97-AF65-F5344CB8AC3E}">
        <p14:creationId xmlns:p14="http://schemas.microsoft.com/office/powerpoint/2010/main" xmlns="" val="1164268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r>
              <a:rPr lang="es-MX" sz="3400">
                <a:solidFill>
                  <a:schemeClr val="accent2"/>
                </a:solidFill>
                <a:latin typeface="Tahoma" pitchFamily="34" charset="0"/>
              </a:rPr>
              <a:t>Limitaciones de estructuras de Lewis</a:t>
            </a:r>
            <a:endParaRPr lang="es-ES" sz="3400">
              <a:solidFill>
                <a:schemeClr val="accent2"/>
              </a:solidFill>
              <a:latin typeface="Tahoma" pitchFamily="34" charset="0"/>
            </a:endParaRPr>
          </a:p>
        </p:txBody>
      </p:sp>
      <p:sp>
        <p:nvSpPr>
          <p:cNvPr id="3075" name="Rectangle 3"/>
          <p:cNvSpPr>
            <a:spLocks noGrp="1" noChangeArrowheads="1"/>
          </p:cNvSpPr>
          <p:nvPr>
            <p:ph idx="1"/>
          </p:nvPr>
        </p:nvSpPr>
        <p:spPr>
          <a:xfrm>
            <a:off x="251520" y="1340769"/>
            <a:ext cx="8424936" cy="3888432"/>
          </a:xfrm>
          <a:solidFill>
            <a:schemeClr val="bg2">
              <a:lumMod val="90000"/>
            </a:schemeClr>
          </a:solidFill>
        </p:spPr>
        <p:txBody>
          <a:bodyPr>
            <a:noAutofit/>
          </a:bodyPr>
          <a:lstStyle/>
          <a:p>
            <a:pPr marL="114300" indent="0">
              <a:spcBef>
                <a:spcPct val="100000"/>
              </a:spcBef>
              <a:spcAft>
                <a:spcPct val="100000"/>
              </a:spcAft>
              <a:buNone/>
            </a:pPr>
            <a:r>
              <a:rPr lang="en-US" sz="2800" dirty="0">
                <a:solidFill>
                  <a:schemeClr val="tx1"/>
                </a:solidFill>
              </a:rPr>
              <a:t>Las </a:t>
            </a:r>
            <a:r>
              <a:rPr lang="en-US" sz="2800" dirty="0" err="1">
                <a:solidFill>
                  <a:schemeClr val="tx1"/>
                </a:solidFill>
              </a:rPr>
              <a:t>estructuras</a:t>
            </a:r>
            <a:r>
              <a:rPr lang="en-US" sz="2800" dirty="0">
                <a:solidFill>
                  <a:schemeClr val="tx1"/>
                </a:solidFill>
              </a:rPr>
              <a:t> de Lewis no </a:t>
            </a:r>
            <a:r>
              <a:rPr lang="en-US" sz="2800" dirty="0" err="1">
                <a:solidFill>
                  <a:schemeClr val="tx1"/>
                </a:solidFill>
              </a:rPr>
              <a:t>dan</a:t>
            </a:r>
            <a:r>
              <a:rPr lang="en-US" sz="2800" dirty="0">
                <a:solidFill>
                  <a:schemeClr val="tx1"/>
                </a:solidFill>
              </a:rPr>
              <a:t> </a:t>
            </a:r>
            <a:r>
              <a:rPr lang="en-US" sz="2800" dirty="0" err="1">
                <a:solidFill>
                  <a:schemeClr val="tx1"/>
                </a:solidFill>
              </a:rPr>
              <a:t>información</a:t>
            </a:r>
            <a:r>
              <a:rPr lang="en-US" sz="2800" dirty="0">
                <a:solidFill>
                  <a:schemeClr val="tx1"/>
                </a:solidFill>
              </a:rPr>
              <a:t> de la forma de las </a:t>
            </a:r>
            <a:r>
              <a:rPr lang="en-US" sz="2800" dirty="0" err="1">
                <a:solidFill>
                  <a:schemeClr val="tx1"/>
                </a:solidFill>
              </a:rPr>
              <a:t>moléculas</a:t>
            </a:r>
            <a:r>
              <a:rPr lang="en-US" sz="2800" dirty="0">
                <a:solidFill>
                  <a:schemeClr val="tx1"/>
                </a:solidFill>
              </a:rPr>
              <a:t>. </a:t>
            </a:r>
            <a:r>
              <a:rPr lang="en-US" sz="2800" dirty="0" err="1">
                <a:solidFill>
                  <a:schemeClr val="tx1"/>
                </a:solidFill>
              </a:rPr>
              <a:t>Tampoco</a:t>
            </a:r>
            <a:r>
              <a:rPr lang="en-US" sz="2800" dirty="0">
                <a:solidFill>
                  <a:schemeClr val="tx1"/>
                </a:solidFill>
              </a:rPr>
              <a:t> </a:t>
            </a:r>
            <a:r>
              <a:rPr lang="en-US" sz="2800" dirty="0" err="1">
                <a:solidFill>
                  <a:schemeClr val="tx1"/>
                </a:solidFill>
              </a:rPr>
              <a:t>sirven</a:t>
            </a:r>
            <a:r>
              <a:rPr lang="en-US" sz="2800" dirty="0">
                <a:solidFill>
                  <a:schemeClr val="tx1"/>
                </a:solidFill>
              </a:rPr>
              <a:t> </a:t>
            </a:r>
            <a:r>
              <a:rPr lang="en-US" sz="2800" dirty="0" err="1">
                <a:solidFill>
                  <a:schemeClr val="tx1"/>
                </a:solidFill>
              </a:rPr>
              <a:t>en</a:t>
            </a:r>
            <a:r>
              <a:rPr lang="en-US" sz="2800" dirty="0">
                <a:solidFill>
                  <a:schemeClr val="tx1"/>
                </a:solidFill>
              </a:rPr>
              <a:t> general para </a:t>
            </a:r>
            <a:r>
              <a:rPr lang="en-US" sz="2800" dirty="0" err="1">
                <a:solidFill>
                  <a:schemeClr val="tx1"/>
                </a:solidFill>
              </a:rPr>
              <a:t>determinar</a:t>
            </a:r>
            <a:r>
              <a:rPr lang="en-US" sz="2800" dirty="0">
                <a:solidFill>
                  <a:schemeClr val="tx1"/>
                </a:solidFill>
              </a:rPr>
              <a:t> </a:t>
            </a:r>
            <a:r>
              <a:rPr lang="en-US" sz="2800" dirty="0" err="1">
                <a:solidFill>
                  <a:schemeClr val="tx1"/>
                </a:solidFill>
              </a:rPr>
              <a:t>si</a:t>
            </a:r>
            <a:r>
              <a:rPr lang="en-US" sz="2800" dirty="0">
                <a:solidFill>
                  <a:schemeClr val="tx1"/>
                </a:solidFill>
              </a:rPr>
              <a:t> la </a:t>
            </a:r>
            <a:r>
              <a:rPr lang="en-US" sz="2800" dirty="0" err="1">
                <a:solidFill>
                  <a:schemeClr val="tx1"/>
                </a:solidFill>
              </a:rPr>
              <a:t>especie</a:t>
            </a:r>
            <a:r>
              <a:rPr lang="en-US" sz="2800" dirty="0">
                <a:solidFill>
                  <a:schemeClr val="tx1"/>
                </a:solidFill>
              </a:rPr>
              <a:t> </a:t>
            </a:r>
            <a:r>
              <a:rPr lang="en-US" sz="2800" dirty="0" err="1">
                <a:solidFill>
                  <a:schemeClr val="tx1"/>
                </a:solidFill>
              </a:rPr>
              <a:t>química</a:t>
            </a:r>
            <a:r>
              <a:rPr lang="en-US" sz="2800" dirty="0">
                <a:solidFill>
                  <a:schemeClr val="tx1"/>
                </a:solidFill>
              </a:rPr>
              <a:t> </a:t>
            </a:r>
            <a:r>
              <a:rPr lang="en-US" sz="2800" dirty="0" err="1">
                <a:solidFill>
                  <a:schemeClr val="tx1"/>
                </a:solidFill>
              </a:rPr>
              <a:t>existe</a:t>
            </a:r>
            <a:r>
              <a:rPr lang="en-US" sz="2800" dirty="0">
                <a:solidFill>
                  <a:schemeClr val="tx1"/>
                </a:solidFill>
              </a:rPr>
              <a:t>.</a:t>
            </a:r>
          </a:p>
          <a:p>
            <a:pPr>
              <a:lnSpc>
                <a:spcPct val="80000"/>
              </a:lnSpc>
              <a:spcAft>
                <a:spcPct val="100000"/>
              </a:spcAft>
              <a:buFont typeface="Wingdings" pitchFamily="2" charset="2"/>
              <a:buNone/>
            </a:pPr>
            <a:r>
              <a:rPr lang="en-US" sz="2800" b="1" i="1" dirty="0" smtClean="0">
                <a:solidFill>
                  <a:schemeClr val="tx1"/>
                </a:solidFill>
              </a:rPr>
              <a:t>   La </a:t>
            </a:r>
            <a:r>
              <a:rPr lang="en-US" sz="2800" b="1" i="1" dirty="0">
                <a:solidFill>
                  <a:schemeClr val="tx1"/>
                </a:solidFill>
              </a:rPr>
              <a:t>forma de las </a:t>
            </a:r>
            <a:r>
              <a:rPr lang="en-US" sz="2800" b="1" i="1" dirty="0" err="1">
                <a:solidFill>
                  <a:schemeClr val="tx1"/>
                </a:solidFill>
              </a:rPr>
              <a:t>moléculas</a:t>
            </a:r>
            <a:r>
              <a:rPr lang="en-US" sz="2800" b="1" i="1" dirty="0">
                <a:solidFill>
                  <a:schemeClr val="tx1"/>
                </a:solidFill>
              </a:rPr>
              <a:t> </a:t>
            </a:r>
            <a:r>
              <a:rPr lang="en-US" sz="2800" b="1" i="1" dirty="0" err="1">
                <a:solidFill>
                  <a:schemeClr val="tx1"/>
                </a:solidFill>
              </a:rPr>
              <a:t>está</a:t>
            </a:r>
            <a:r>
              <a:rPr lang="en-US" sz="2800" b="1" i="1" dirty="0">
                <a:solidFill>
                  <a:schemeClr val="tx1"/>
                </a:solidFill>
              </a:rPr>
              <a:t> </a:t>
            </a:r>
            <a:r>
              <a:rPr lang="en-US" sz="2800" b="1" i="1" dirty="0" err="1">
                <a:solidFill>
                  <a:schemeClr val="tx1"/>
                </a:solidFill>
              </a:rPr>
              <a:t>determinada</a:t>
            </a:r>
            <a:r>
              <a:rPr lang="en-US" sz="2800" b="1" i="1" dirty="0">
                <a:solidFill>
                  <a:schemeClr val="tx1"/>
                </a:solidFill>
              </a:rPr>
              <a:t> </a:t>
            </a:r>
            <a:r>
              <a:rPr lang="en-US" sz="2800" b="1" i="1" dirty="0" err="1">
                <a:solidFill>
                  <a:schemeClr val="tx1"/>
                </a:solidFill>
              </a:rPr>
              <a:t>por</a:t>
            </a:r>
            <a:r>
              <a:rPr lang="en-US" sz="2800" b="1" i="1" dirty="0">
                <a:solidFill>
                  <a:schemeClr val="tx1"/>
                </a:solidFill>
              </a:rPr>
              <a:t> </a:t>
            </a:r>
            <a:r>
              <a:rPr lang="en-US" sz="2800" b="1" i="1" dirty="0" err="1">
                <a:solidFill>
                  <a:schemeClr val="tx1"/>
                </a:solidFill>
              </a:rPr>
              <a:t>los</a:t>
            </a:r>
            <a:r>
              <a:rPr lang="en-US" sz="2800" b="1" i="1" dirty="0">
                <a:solidFill>
                  <a:schemeClr val="tx1"/>
                </a:solidFill>
              </a:rPr>
              <a:t> </a:t>
            </a:r>
            <a:r>
              <a:rPr lang="en-US" sz="2800" b="1" i="1" dirty="0" err="1">
                <a:solidFill>
                  <a:schemeClr val="tx1"/>
                </a:solidFill>
              </a:rPr>
              <a:t>ángulos</a:t>
            </a:r>
            <a:r>
              <a:rPr lang="en-US" sz="2800" b="1" i="1" dirty="0">
                <a:solidFill>
                  <a:schemeClr val="tx1"/>
                </a:solidFill>
              </a:rPr>
              <a:t> de enlace.</a:t>
            </a:r>
          </a:p>
          <a:p>
            <a:pPr marL="274638" indent="12700" algn="just">
              <a:spcAft>
                <a:spcPct val="100000"/>
              </a:spcAft>
              <a:buFont typeface="Wingdings" pitchFamily="2" charset="2"/>
              <a:buNone/>
            </a:pPr>
            <a:r>
              <a:rPr lang="en-US" sz="2800" dirty="0" err="1" smtClean="0">
                <a:solidFill>
                  <a:schemeClr val="tx1"/>
                </a:solidFill>
              </a:rPr>
              <a:t>Ejemplo</a:t>
            </a:r>
            <a:r>
              <a:rPr lang="en-US" sz="2800" dirty="0">
                <a:solidFill>
                  <a:schemeClr val="tx1"/>
                </a:solidFill>
              </a:rPr>
              <a:t>: </a:t>
            </a:r>
            <a:r>
              <a:rPr lang="en-US" sz="2800" dirty="0" err="1">
                <a:solidFill>
                  <a:schemeClr val="tx1"/>
                </a:solidFill>
              </a:rPr>
              <a:t>molécula</a:t>
            </a:r>
            <a:r>
              <a:rPr lang="en-US" sz="2800" dirty="0">
                <a:solidFill>
                  <a:schemeClr val="tx1"/>
                </a:solidFill>
              </a:rPr>
              <a:t> de CCl</a:t>
            </a:r>
            <a:r>
              <a:rPr lang="en-US" sz="2800" baseline="-25000" dirty="0">
                <a:solidFill>
                  <a:schemeClr val="tx1"/>
                </a:solidFill>
              </a:rPr>
              <a:t>4</a:t>
            </a:r>
            <a:r>
              <a:rPr lang="en-US" sz="2800" dirty="0">
                <a:solidFill>
                  <a:schemeClr val="tx1"/>
                </a:solidFill>
              </a:rPr>
              <a:t>, </a:t>
            </a:r>
            <a:r>
              <a:rPr lang="en-US" sz="2800" dirty="0" err="1">
                <a:solidFill>
                  <a:schemeClr val="tx1"/>
                </a:solidFill>
              </a:rPr>
              <a:t>experimentalmente</a:t>
            </a:r>
            <a:r>
              <a:rPr lang="en-US" sz="2800" dirty="0">
                <a:solidFill>
                  <a:schemeClr val="tx1"/>
                </a:solidFill>
              </a:rPr>
              <a:t> se </a:t>
            </a:r>
            <a:r>
              <a:rPr lang="en-US" sz="2800" dirty="0" err="1">
                <a:solidFill>
                  <a:schemeClr val="tx1"/>
                </a:solidFill>
              </a:rPr>
              <a:t>encuentra</a:t>
            </a:r>
            <a:r>
              <a:rPr lang="en-US" sz="2800" dirty="0">
                <a:solidFill>
                  <a:schemeClr val="tx1"/>
                </a:solidFill>
              </a:rPr>
              <a:t> que </a:t>
            </a:r>
            <a:r>
              <a:rPr lang="en-US" sz="2800" dirty="0" err="1">
                <a:solidFill>
                  <a:schemeClr val="tx1"/>
                </a:solidFill>
              </a:rPr>
              <a:t>los</a:t>
            </a:r>
            <a:r>
              <a:rPr lang="en-US" sz="2800" dirty="0">
                <a:solidFill>
                  <a:schemeClr val="tx1"/>
                </a:solidFill>
              </a:rPr>
              <a:t> </a:t>
            </a:r>
            <a:r>
              <a:rPr lang="en-US" sz="2800" dirty="0" err="1">
                <a:solidFill>
                  <a:schemeClr val="tx1"/>
                </a:solidFill>
              </a:rPr>
              <a:t>ángulos</a:t>
            </a:r>
            <a:r>
              <a:rPr lang="en-US" sz="2800" dirty="0">
                <a:solidFill>
                  <a:schemeClr val="tx1"/>
                </a:solidFill>
              </a:rPr>
              <a:t> de enlace Cl-C-Cl son </a:t>
            </a:r>
            <a:r>
              <a:rPr lang="en-US" sz="2800" dirty="0" err="1">
                <a:solidFill>
                  <a:schemeClr val="tx1"/>
                </a:solidFill>
              </a:rPr>
              <a:t>todos</a:t>
            </a:r>
            <a:r>
              <a:rPr lang="en-US" sz="2800" dirty="0">
                <a:solidFill>
                  <a:schemeClr val="tx1"/>
                </a:solidFill>
              </a:rPr>
              <a:t> </a:t>
            </a:r>
            <a:r>
              <a:rPr lang="en-US" sz="2800" dirty="0" err="1">
                <a:solidFill>
                  <a:schemeClr val="tx1"/>
                </a:solidFill>
              </a:rPr>
              <a:t>iguales</a:t>
            </a:r>
            <a:r>
              <a:rPr lang="en-US" sz="2800" dirty="0">
                <a:solidFill>
                  <a:schemeClr val="tx1"/>
                </a:solidFill>
              </a:rPr>
              <a:t> y de 109,5° </a:t>
            </a:r>
            <a:r>
              <a:rPr lang="en-US" sz="2800" dirty="0" smtClean="0">
                <a:solidFill>
                  <a:schemeClr val="tx1"/>
                </a:solidFill>
              </a:rPr>
              <a:t>  </a:t>
            </a:r>
          </a:p>
          <a:p>
            <a:pPr>
              <a:spcAft>
                <a:spcPct val="100000"/>
              </a:spcAft>
              <a:buFont typeface="Wingdings" pitchFamily="2" charset="2"/>
              <a:buNone/>
            </a:pPr>
            <a:r>
              <a:rPr lang="en-US" sz="2800" dirty="0" smtClean="0">
                <a:solidFill>
                  <a:schemeClr val="tx1"/>
                </a:solidFill>
              </a:rPr>
              <a:t>   </a:t>
            </a:r>
            <a:r>
              <a:rPr lang="en-US" sz="2800" dirty="0">
                <a:solidFill>
                  <a:schemeClr val="tx1"/>
                </a:solidFill>
              </a:rPr>
              <a:t>¿</a:t>
            </a:r>
            <a:r>
              <a:rPr lang="en-US" sz="2800" dirty="0" err="1">
                <a:solidFill>
                  <a:schemeClr val="tx1"/>
                </a:solidFill>
              </a:rPr>
              <a:t>Puede</a:t>
            </a:r>
            <a:r>
              <a:rPr lang="en-US" sz="2800" dirty="0">
                <a:solidFill>
                  <a:schemeClr val="tx1"/>
                </a:solidFill>
              </a:rPr>
              <a:t> </a:t>
            </a:r>
            <a:r>
              <a:rPr lang="en-US" sz="2800" dirty="0" err="1">
                <a:solidFill>
                  <a:schemeClr val="tx1"/>
                </a:solidFill>
              </a:rPr>
              <a:t>ser</a:t>
            </a:r>
            <a:r>
              <a:rPr lang="en-US" sz="2800" dirty="0">
                <a:solidFill>
                  <a:schemeClr val="tx1"/>
                </a:solidFill>
              </a:rPr>
              <a:t> </a:t>
            </a:r>
            <a:r>
              <a:rPr lang="en-US" sz="2800" dirty="0" err="1">
                <a:solidFill>
                  <a:schemeClr val="tx1"/>
                </a:solidFill>
              </a:rPr>
              <a:t>plana</a:t>
            </a:r>
            <a:r>
              <a:rPr lang="en-US" sz="2800" dirty="0">
                <a:solidFill>
                  <a:schemeClr val="tx1"/>
                </a:solidFill>
              </a:rPr>
              <a:t> la </a:t>
            </a:r>
            <a:r>
              <a:rPr lang="en-US" sz="2800" dirty="0" err="1">
                <a:solidFill>
                  <a:schemeClr val="tx1"/>
                </a:solidFill>
              </a:rPr>
              <a:t>molécula</a:t>
            </a:r>
            <a:r>
              <a:rPr lang="en-US" sz="2800" dirty="0">
                <a:solidFill>
                  <a:schemeClr val="tx1"/>
                </a:solidFill>
              </a:rPr>
              <a:t> de CCl</a:t>
            </a:r>
            <a:r>
              <a:rPr lang="en-US" sz="2800" baseline="-25000" dirty="0">
                <a:solidFill>
                  <a:schemeClr val="tx1"/>
                </a:solidFill>
              </a:rPr>
              <a:t>4</a:t>
            </a:r>
            <a:r>
              <a:rPr lang="en-US" sz="2800" dirty="0">
                <a:solidFill>
                  <a:schemeClr val="tx1"/>
                </a:solidFill>
              </a:rPr>
              <a:t>?</a:t>
            </a:r>
          </a:p>
        </p:txBody>
      </p:sp>
      <p:pic>
        <p:nvPicPr>
          <p:cNvPr id="4" name="Picture 4" descr="Fg09_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a:xfrm>
            <a:off x="6012160" y="5373216"/>
            <a:ext cx="2880321" cy="1032529"/>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5154769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PE"/>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5536" y="404664"/>
            <a:ext cx="4392488" cy="32346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7726" y="3639349"/>
            <a:ext cx="8226722" cy="3078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45496" y="1566784"/>
            <a:ext cx="4298504" cy="20882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115171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4656" y="260648"/>
            <a:ext cx="8260672" cy="1039427"/>
          </a:xfrm>
          <a:solidFill>
            <a:schemeClr val="bg1"/>
          </a:solidFill>
        </p:spPr>
        <p:txBody>
          <a:bodyPr>
            <a:normAutofit fontScale="90000"/>
          </a:bodyPr>
          <a:lstStyle/>
          <a:p>
            <a:r>
              <a:rPr lang="es-PE" cap="none" dirty="0">
                <a:solidFill>
                  <a:srgbClr val="370ADE"/>
                </a:solidFill>
              </a:rPr>
              <a:t>T</a:t>
            </a:r>
            <a:r>
              <a:rPr lang="es-PE" cap="none" dirty="0" smtClean="0">
                <a:solidFill>
                  <a:srgbClr val="370ADE"/>
                </a:solidFill>
              </a:rPr>
              <a:t>eoría de repulsión del par electrónico de la capa de valencia </a:t>
            </a:r>
            <a:r>
              <a:rPr lang="es-PE" dirty="0" smtClean="0">
                <a:solidFill>
                  <a:srgbClr val="370ADE"/>
                </a:solidFill>
              </a:rPr>
              <a:t>(</a:t>
            </a:r>
            <a:r>
              <a:rPr lang="es-PE" dirty="0" err="1" smtClean="0">
                <a:solidFill>
                  <a:srgbClr val="370ADE"/>
                </a:solidFill>
              </a:rPr>
              <a:t>rpecv</a:t>
            </a:r>
            <a:r>
              <a:rPr lang="es-PE" dirty="0" smtClean="0">
                <a:solidFill>
                  <a:srgbClr val="370ADE"/>
                </a:solidFill>
              </a:rPr>
              <a:t>)</a:t>
            </a:r>
            <a:endParaRPr lang="es-PE" dirty="0">
              <a:solidFill>
                <a:srgbClr val="370ADE"/>
              </a:solidFill>
            </a:endParaRPr>
          </a:p>
        </p:txBody>
      </p:sp>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669"/>
          <a:stretch/>
        </p:blipFill>
        <p:spPr bwMode="auto">
          <a:xfrm>
            <a:off x="321062" y="1628800"/>
            <a:ext cx="8571417" cy="4942596"/>
          </a:xfrm>
          <a:prstGeom prst="rect">
            <a:avLst/>
          </a:prstGeom>
          <a:solidFill>
            <a:schemeClr val="accent2">
              <a:lumMod val="20000"/>
              <a:lumOff val="80000"/>
            </a:schemeClr>
          </a:solidFill>
          <a:ln>
            <a:noFill/>
          </a:ln>
          <a:effectLst/>
          <a:extLst/>
        </p:spPr>
      </p:pic>
    </p:spTree>
    <p:extLst>
      <p:ext uri="{BB962C8B-B14F-4D97-AF65-F5344CB8AC3E}">
        <p14:creationId xmlns:p14="http://schemas.microsoft.com/office/powerpoint/2010/main" xmlns="" val="1299922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075"/>
          <a:stretch/>
        </p:blipFill>
        <p:spPr bwMode="auto">
          <a:xfrm>
            <a:off x="288300" y="1556792"/>
            <a:ext cx="8604180" cy="51950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1 Título"/>
          <p:cNvSpPr>
            <a:spLocks noGrp="1"/>
          </p:cNvSpPr>
          <p:nvPr>
            <p:ph type="title"/>
          </p:nvPr>
        </p:nvSpPr>
        <p:spPr>
          <a:xfrm>
            <a:off x="454656" y="260648"/>
            <a:ext cx="8260672" cy="1039427"/>
          </a:xfrm>
          <a:solidFill>
            <a:schemeClr val="bg1"/>
          </a:solidFill>
        </p:spPr>
        <p:txBody>
          <a:bodyPr>
            <a:normAutofit fontScale="90000"/>
          </a:bodyPr>
          <a:lstStyle/>
          <a:p>
            <a:r>
              <a:rPr lang="es-PE" cap="none" dirty="0">
                <a:solidFill>
                  <a:srgbClr val="370ADE"/>
                </a:solidFill>
              </a:rPr>
              <a:t>T</a:t>
            </a:r>
            <a:r>
              <a:rPr lang="es-PE" cap="none" dirty="0" smtClean="0">
                <a:solidFill>
                  <a:srgbClr val="370ADE"/>
                </a:solidFill>
              </a:rPr>
              <a:t>eoría de repulsión del par electrónico de la capa de valencia </a:t>
            </a:r>
            <a:r>
              <a:rPr lang="es-PE" dirty="0" smtClean="0">
                <a:solidFill>
                  <a:srgbClr val="370ADE"/>
                </a:solidFill>
              </a:rPr>
              <a:t>(</a:t>
            </a:r>
            <a:r>
              <a:rPr lang="es-PE" dirty="0" err="1" smtClean="0">
                <a:solidFill>
                  <a:srgbClr val="370ADE"/>
                </a:solidFill>
              </a:rPr>
              <a:t>rpecv</a:t>
            </a:r>
            <a:r>
              <a:rPr lang="es-PE" dirty="0" smtClean="0">
                <a:solidFill>
                  <a:srgbClr val="370ADE"/>
                </a:solidFill>
              </a:rPr>
              <a:t>)</a:t>
            </a:r>
            <a:endParaRPr lang="es-PE" dirty="0">
              <a:solidFill>
                <a:srgbClr val="370ADE"/>
              </a:solidFill>
            </a:endParaRPr>
          </a:p>
        </p:txBody>
      </p:sp>
    </p:spTree>
    <p:extLst>
      <p:ext uri="{BB962C8B-B14F-4D97-AF65-F5344CB8AC3E}">
        <p14:creationId xmlns:p14="http://schemas.microsoft.com/office/powerpoint/2010/main" xmlns="" val="5481648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4656" y="260648"/>
            <a:ext cx="8260672" cy="1039427"/>
          </a:xfrm>
          <a:solidFill>
            <a:schemeClr val="bg1"/>
          </a:solidFill>
        </p:spPr>
        <p:txBody>
          <a:bodyPr>
            <a:normAutofit fontScale="90000"/>
          </a:bodyPr>
          <a:lstStyle/>
          <a:p>
            <a:r>
              <a:rPr lang="es-PE" cap="none" dirty="0">
                <a:solidFill>
                  <a:srgbClr val="370ADE"/>
                </a:solidFill>
              </a:rPr>
              <a:t>T</a:t>
            </a:r>
            <a:r>
              <a:rPr lang="es-PE" cap="none" dirty="0" smtClean="0">
                <a:solidFill>
                  <a:srgbClr val="370ADE"/>
                </a:solidFill>
              </a:rPr>
              <a:t>eoría de repulsión del par electrónico de la capa de valencia </a:t>
            </a:r>
            <a:r>
              <a:rPr lang="es-PE" dirty="0" smtClean="0">
                <a:solidFill>
                  <a:srgbClr val="370ADE"/>
                </a:solidFill>
              </a:rPr>
              <a:t>(</a:t>
            </a:r>
            <a:r>
              <a:rPr lang="es-PE" dirty="0" err="1" smtClean="0">
                <a:solidFill>
                  <a:srgbClr val="370ADE"/>
                </a:solidFill>
              </a:rPr>
              <a:t>rpecv</a:t>
            </a:r>
            <a:r>
              <a:rPr lang="es-PE" dirty="0" smtClean="0">
                <a:solidFill>
                  <a:srgbClr val="370ADE"/>
                </a:solidFill>
              </a:rPr>
              <a:t>)</a:t>
            </a:r>
            <a:endParaRPr lang="es-PE"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772816"/>
            <a:ext cx="8253152" cy="46085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0904917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4656" y="260648"/>
            <a:ext cx="8260672" cy="1039427"/>
          </a:xfrm>
          <a:solidFill>
            <a:schemeClr val="bg1"/>
          </a:solidFill>
        </p:spPr>
        <p:txBody>
          <a:bodyPr>
            <a:normAutofit fontScale="90000"/>
          </a:bodyPr>
          <a:lstStyle/>
          <a:p>
            <a:r>
              <a:rPr lang="es-PE" cap="none" dirty="0">
                <a:solidFill>
                  <a:srgbClr val="370ADE"/>
                </a:solidFill>
              </a:rPr>
              <a:t>T</a:t>
            </a:r>
            <a:r>
              <a:rPr lang="es-PE" cap="none" dirty="0" smtClean="0">
                <a:solidFill>
                  <a:srgbClr val="370ADE"/>
                </a:solidFill>
              </a:rPr>
              <a:t>eoría de repulsión del par electrónico de la capa de valencia </a:t>
            </a:r>
            <a:r>
              <a:rPr lang="es-PE" dirty="0" smtClean="0">
                <a:solidFill>
                  <a:srgbClr val="370ADE"/>
                </a:solidFill>
              </a:rPr>
              <a:t>(</a:t>
            </a:r>
            <a:r>
              <a:rPr lang="es-PE" dirty="0" err="1" smtClean="0">
                <a:solidFill>
                  <a:srgbClr val="370ADE"/>
                </a:solidFill>
              </a:rPr>
              <a:t>rpecv</a:t>
            </a:r>
            <a:r>
              <a:rPr lang="es-PE" dirty="0" smtClean="0">
                <a:solidFill>
                  <a:srgbClr val="370ADE"/>
                </a:solidFill>
              </a:rPr>
              <a:t>)</a:t>
            </a:r>
            <a:endParaRPr lang="es-PE" dirty="0">
              <a:solidFill>
                <a:srgbClr val="370ADE"/>
              </a:solidFill>
            </a:endParaRPr>
          </a:p>
        </p:txBody>
      </p:sp>
      <p:sp>
        <p:nvSpPr>
          <p:cNvPr id="3" name="2 Marcador de contenido"/>
          <p:cNvSpPr>
            <a:spLocks noGrp="1"/>
          </p:cNvSpPr>
          <p:nvPr>
            <p:ph idx="1"/>
          </p:nvPr>
        </p:nvSpPr>
        <p:spPr/>
        <p:txBody>
          <a:bodyPr/>
          <a:lstStyle/>
          <a:p>
            <a:endParaRPr lang="es-PE"/>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772815"/>
            <a:ext cx="8280920" cy="48939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04947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PE"/>
          </a:p>
        </p:txBody>
      </p:sp>
      <p:sp>
        <p:nvSpPr>
          <p:cNvPr id="3" name="2 Marcador de contenido"/>
          <p:cNvSpPr>
            <a:spLocks noGrp="1"/>
          </p:cNvSpPr>
          <p:nvPr>
            <p:ph idx="1"/>
          </p:nvPr>
        </p:nvSpPr>
        <p:spPr/>
        <p:txBody>
          <a:bodyPr/>
          <a:lstStyle/>
          <a:p>
            <a:endParaRPr lang="es-PE"/>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404664"/>
            <a:ext cx="8416687" cy="540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809110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3" name="2 Marcador de contenido"/>
          <p:cNvSpPr>
            <a:spLocks noGrp="1"/>
          </p:cNvSpPr>
          <p:nvPr>
            <p:ph idx="1"/>
          </p:nvPr>
        </p:nvSpPr>
        <p:spPr>
          <a:xfrm>
            <a:off x="323528" y="980728"/>
            <a:ext cx="1522512" cy="524272"/>
          </a:xfrm>
        </p:spPr>
        <p:txBody>
          <a:bodyPr>
            <a:normAutofit fontScale="92500" lnSpcReduction="10000"/>
          </a:bodyPr>
          <a:lstStyle/>
          <a:p>
            <a:pPr marL="114300" indent="0">
              <a:buNone/>
            </a:pPr>
            <a:r>
              <a:rPr lang="es-PE" b="1" dirty="0" smtClean="0">
                <a:solidFill>
                  <a:srgbClr val="370ADE"/>
                </a:solidFill>
              </a:rPr>
              <a:t>1) AX</a:t>
            </a:r>
            <a:r>
              <a:rPr lang="es-PE" b="1" baseline="-25000" dirty="0" smtClean="0">
                <a:solidFill>
                  <a:srgbClr val="370ADE"/>
                </a:solidFill>
              </a:rPr>
              <a:t>2</a:t>
            </a:r>
            <a:endParaRPr lang="es-PE" b="1" baseline="-25000" dirty="0">
              <a:solidFill>
                <a:srgbClr val="370ADE"/>
              </a:solidFill>
            </a:endParaRP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168"/>
          <a:stretch/>
        </p:blipFill>
        <p:spPr bwMode="auto">
          <a:xfrm>
            <a:off x="179512" y="1556792"/>
            <a:ext cx="8640960" cy="50857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476532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281"/>
          <a:stretch/>
        </p:blipFill>
        <p:spPr bwMode="auto">
          <a:xfrm>
            <a:off x="251520" y="1556792"/>
            <a:ext cx="8640960" cy="50802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a:spLocks noGrp="1"/>
          </p:cNvSpPr>
          <p:nvPr>
            <p:ph idx="1"/>
          </p:nvPr>
        </p:nvSpPr>
        <p:spPr>
          <a:xfrm>
            <a:off x="323528" y="980728"/>
            <a:ext cx="2304256" cy="524272"/>
          </a:xfrm>
        </p:spPr>
        <p:txBody>
          <a:bodyPr>
            <a:normAutofit fontScale="85000" lnSpcReduction="10000"/>
          </a:bodyPr>
          <a:lstStyle/>
          <a:p>
            <a:pPr marL="114300" indent="0">
              <a:buNone/>
            </a:pPr>
            <a:r>
              <a:rPr lang="es-PE" b="1" dirty="0">
                <a:solidFill>
                  <a:srgbClr val="370ADE"/>
                </a:solidFill>
              </a:rPr>
              <a:t>2) </a:t>
            </a:r>
            <a:r>
              <a:rPr lang="es-PE" b="1" dirty="0" smtClean="0">
                <a:solidFill>
                  <a:srgbClr val="370ADE"/>
                </a:solidFill>
              </a:rPr>
              <a:t>AX</a:t>
            </a:r>
            <a:r>
              <a:rPr lang="es-PE" b="1" baseline="-25000" dirty="0">
                <a:solidFill>
                  <a:srgbClr val="370ADE"/>
                </a:solidFill>
              </a:rPr>
              <a:t>3</a:t>
            </a:r>
            <a:r>
              <a:rPr lang="es-PE" b="1" baseline="-25000"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19448038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7183"/>
          <a:stretch/>
        </p:blipFill>
        <p:spPr bwMode="auto">
          <a:xfrm>
            <a:off x="323528" y="1479848"/>
            <a:ext cx="8568952" cy="52142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2304256"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Font typeface="Arial" pitchFamily="34" charset="0"/>
              <a:buNone/>
            </a:pPr>
            <a:r>
              <a:rPr lang="es-PE" b="1" smtClean="0">
                <a:solidFill>
                  <a:srgbClr val="370ADE"/>
                </a:solidFill>
              </a:rPr>
              <a:t>2) AX</a:t>
            </a:r>
            <a:r>
              <a:rPr lang="es-PE" b="1" baseline="-25000" smtClean="0">
                <a:solidFill>
                  <a:srgbClr val="370ADE"/>
                </a:solidFill>
              </a:rPr>
              <a:t>3 </a:t>
            </a:r>
            <a:r>
              <a:rPr lang="es-PE" b="1" smtClean="0">
                <a:solidFill>
                  <a:srgbClr val="370ADE"/>
                </a:solidFill>
              </a:rPr>
              <a:t>ó AX</a:t>
            </a:r>
            <a:r>
              <a:rPr lang="es-PE" b="1" baseline="-25000" smtClean="0">
                <a:solidFill>
                  <a:srgbClr val="370ADE"/>
                </a:solidFill>
              </a:rPr>
              <a:t>2</a:t>
            </a:r>
            <a:r>
              <a:rPr lang="es-PE" b="1" smtClean="0">
                <a:solidFill>
                  <a:srgbClr val="370ADE"/>
                </a:solidFill>
              </a:rPr>
              <a:t>E</a:t>
            </a:r>
            <a:r>
              <a:rPr lang="es-PE" b="1" baseline="-2500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313000806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358"/>
          <a:stretch/>
        </p:blipFill>
        <p:spPr bwMode="auto">
          <a:xfrm>
            <a:off x="323528" y="1412776"/>
            <a:ext cx="8424936" cy="5089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2304256"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Font typeface="Arial" pitchFamily="34" charset="0"/>
              <a:buNone/>
            </a:pPr>
            <a:r>
              <a:rPr lang="es-PE" b="1" smtClean="0">
                <a:solidFill>
                  <a:srgbClr val="370ADE"/>
                </a:solidFill>
              </a:rPr>
              <a:t>2) AX</a:t>
            </a:r>
            <a:r>
              <a:rPr lang="es-PE" b="1" baseline="-25000" smtClean="0">
                <a:solidFill>
                  <a:srgbClr val="370ADE"/>
                </a:solidFill>
              </a:rPr>
              <a:t>3 </a:t>
            </a:r>
            <a:r>
              <a:rPr lang="es-PE" b="1" smtClean="0">
                <a:solidFill>
                  <a:srgbClr val="370ADE"/>
                </a:solidFill>
              </a:rPr>
              <a:t>ó AX</a:t>
            </a:r>
            <a:r>
              <a:rPr lang="es-PE" b="1" baseline="-25000" smtClean="0">
                <a:solidFill>
                  <a:srgbClr val="370ADE"/>
                </a:solidFill>
              </a:rPr>
              <a:t>2</a:t>
            </a:r>
            <a:r>
              <a:rPr lang="es-PE" b="1" smtClean="0">
                <a:solidFill>
                  <a:srgbClr val="370ADE"/>
                </a:solidFill>
              </a:rPr>
              <a:t>E</a:t>
            </a:r>
            <a:r>
              <a:rPr lang="es-PE" b="1" baseline="-2500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11239913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6506"/>
          <a:stretch/>
        </p:blipFill>
        <p:spPr bwMode="auto">
          <a:xfrm>
            <a:off x="323528" y="1484784"/>
            <a:ext cx="8352928" cy="5292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a:spLocks noGrp="1"/>
          </p:cNvSpPr>
          <p:nvPr>
            <p:ph idx="1"/>
          </p:nvPr>
        </p:nvSpPr>
        <p:spPr>
          <a:xfrm>
            <a:off x="323528" y="980728"/>
            <a:ext cx="2304256" cy="524272"/>
          </a:xfrm>
        </p:spPr>
        <p:txBody>
          <a:bodyPr>
            <a:normAutofit fontScale="85000" lnSpcReduction="10000"/>
          </a:bodyPr>
          <a:lstStyle/>
          <a:p>
            <a:pPr marL="114300" indent="0">
              <a:buNone/>
            </a:pPr>
            <a:r>
              <a:rPr lang="es-PE" b="1" dirty="0">
                <a:solidFill>
                  <a:srgbClr val="370ADE"/>
                </a:solidFill>
              </a:rPr>
              <a:t>2) </a:t>
            </a:r>
            <a:r>
              <a:rPr lang="es-PE" b="1" dirty="0" smtClean="0">
                <a:solidFill>
                  <a:srgbClr val="370ADE"/>
                </a:solidFill>
              </a:rPr>
              <a:t>AX</a:t>
            </a:r>
            <a:r>
              <a:rPr lang="es-PE" b="1" baseline="-25000" dirty="0">
                <a:solidFill>
                  <a:srgbClr val="370ADE"/>
                </a:solidFill>
              </a:rPr>
              <a:t>3</a:t>
            </a:r>
            <a:r>
              <a:rPr lang="es-PE" b="1" baseline="-25000"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8142843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103"/>
          <a:stretch/>
        </p:blipFill>
        <p:spPr bwMode="auto">
          <a:xfrm>
            <a:off x="251520" y="1484784"/>
            <a:ext cx="8568952" cy="5073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a:spLocks noGrp="1"/>
          </p:cNvSpPr>
          <p:nvPr>
            <p:ph idx="1"/>
          </p:nvPr>
        </p:nvSpPr>
        <p:spPr>
          <a:xfrm>
            <a:off x="323528" y="980728"/>
            <a:ext cx="4896544" cy="524272"/>
          </a:xfrm>
        </p:spPr>
        <p:txBody>
          <a:bodyPr>
            <a:normAutofit fontScale="92500" lnSpcReduction="10000"/>
          </a:bodyPr>
          <a:lstStyle/>
          <a:p>
            <a:pPr marL="114300" indent="0">
              <a:buNone/>
            </a:pPr>
            <a:r>
              <a:rPr lang="es-PE" b="1" dirty="0" smtClean="0">
                <a:solidFill>
                  <a:srgbClr val="370ADE"/>
                </a:solidFill>
              </a:rPr>
              <a:t>3) AX</a:t>
            </a:r>
            <a:r>
              <a:rPr lang="es-PE" b="1" baseline="-25000" dirty="0">
                <a:solidFill>
                  <a:srgbClr val="370ADE"/>
                </a:solidFill>
              </a:rPr>
              <a:t>4</a:t>
            </a:r>
            <a:r>
              <a:rPr lang="es-PE" b="1" baseline="-25000"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3</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2</a:t>
            </a:r>
            <a:r>
              <a:rPr lang="es-PE" b="1" dirty="0" smtClean="0">
                <a:solidFill>
                  <a:srgbClr val="370ADE"/>
                </a:solidFill>
              </a:rPr>
              <a:t>E</a:t>
            </a:r>
            <a:r>
              <a:rPr lang="es-PE" b="1" baseline="-25000" dirty="0">
                <a:solidFill>
                  <a:srgbClr val="370ADE"/>
                </a:solidFill>
              </a:rPr>
              <a:t>2   </a:t>
            </a:r>
          </a:p>
        </p:txBody>
      </p:sp>
    </p:spTree>
    <p:extLst>
      <p:ext uri="{BB962C8B-B14F-4D97-AF65-F5344CB8AC3E}">
        <p14:creationId xmlns:p14="http://schemas.microsoft.com/office/powerpoint/2010/main" xmlns="" val="39827720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719"/>
          <a:stretch/>
        </p:blipFill>
        <p:spPr bwMode="auto">
          <a:xfrm>
            <a:off x="287782" y="1519326"/>
            <a:ext cx="8604697" cy="5061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Font typeface="Arial" pitchFamily="34" charset="0"/>
              <a:buNone/>
            </a:pPr>
            <a:r>
              <a:rPr lang="es-PE" b="1" smtClean="0">
                <a:solidFill>
                  <a:srgbClr val="370ADE"/>
                </a:solidFill>
              </a:rPr>
              <a:t>3) AX</a:t>
            </a:r>
            <a:r>
              <a:rPr lang="es-PE" b="1" baseline="-25000" smtClean="0">
                <a:solidFill>
                  <a:srgbClr val="370ADE"/>
                </a:solidFill>
              </a:rPr>
              <a:t>4 </a:t>
            </a:r>
            <a:r>
              <a:rPr lang="es-PE" b="1" smtClean="0">
                <a:solidFill>
                  <a:srgbClr val="370ADE"/>
                </a:solidFill>
              </a:rPr>
              <a:t>ó AX</a:t>
            </a:r>
            <a:r>
              <a:rPr lang="es-PE" b="1" baseline="-25000" smtClean="0">
                <a:solidFill>
                  <a:srgbClr val="370ADE"/>
                </a:solidFill>
              </a:rPr>
              <a:t>3</a:t>
            </a:r>
            <a:r>
              <a:rPr lang="es-PE" b="1" smtClean="0">
                <a:solidFill>
                  <a:srgbClr val="370ADE"/>
                </a:solidFill>
              </a:rPr>
              <a:t>E  ó AX</a:t>
            </a:r>
            <a:r>
              <a:rPr lang="es-PE" b="1" baseline="-25000" smtClean="0">
                <a:solidFill>
                  <a:srgbClr val="370ADE"/>
                </a:solidFill>
              </a:rPr>
              <a:t>2</a:t>
            </a:r>
            <a:r>
              <a:rPr lang="es-PE" b="1" smtClean="0">
                <a:solidFill>
                  <a:srgbClr val="370ADE"/>
                </a:solidFill>
              </a:rPr>
              <a:t>E</a:t>
            </a:r>
            <a:r>
              <a:rPr lang="es-PE" b="1" baseline="-25000" smtClean="0">
                <a:solidFill>
                  <a:srgbClr val="370ADE"/>
                </a:solidFill>
              </a:rPr>
              <a:t>2   </a:t>
            </a:r>
            <a:endParaRPr lang="es-PE" b="1" baseline="-25000" dirty="0">
              <a:solidFill>
                <a:srgbClr val="370ADE"/>
              </a:solidFill>
            </a:endParaRPr>
          </a:p>
        </p:txBody>
      </p:sp>
    </p:spTree>
    <p:extLst>
      <p:ext uri="{BB962C8B-B14F-4D97-AF65-F5344CB8AC3E}">
        <p14:creationId xmlns:p14="http://schemas.microsoft.com/office/powerpoint/2010/main" xmlns="" val="3636925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712"/>
          <a:stretch/>
        </p:blipFill>
        <p:spPr bwMode="auto">
          <a:xfrm>
            <a:off x="290641" y="1505000"/>
            <a:ext cx="8604193" cy="46241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a:solidFill>
                  <a:srgbClr val="370ADE"/>
                </a:solidFill>
              </a:rPr>
              <a:t>4</a:t>
            </a:r>
            <a:r>
              <a:rPr lang="es-PE" b="1" dirty="0" smtClean="0">
                <a:solidFill>
                  <a:srgbClr val="370ADE"/>
                </a:solidFill>
              </a:rPr>
              <a:t>) AX</a:t>
            </a:r>
            <a:r>
              <a:rPr lang="es-PE" b="1" baseline="-25000" dirty="0">
                <a:solidFill>
                  <a:srgbClr val="370ADE"/>
                </a:solidFill>
              </a:rPr>
              <a:t>5</a:t>
            </a:r>
            <a:r>
              <a:rPr lang="es-PE" b="1" baseline="-25000" dirty="0" smtClean="0">
                <a:solidFill>
                  <a:srgbClr val="370ADE"/>
                </a:solidFill>
              </a:rPr>
              <a:t> </a:t>
            </a:r>
            <a:r>
              <a:rPr lang="es-PE" b="1" dirty="0" err="1" smtClean="0">
                <a:solidFill>
                  <a:srgbClr val="370ADE"/>
                </a:solidFill>
              </a:rPr>
              <a:t>ó</a:t>
            </a:r>
            <a:r>
              <a:rPr lang="es-PE" b="1" dirty="0" smtClean="0">
                <a:solidFill>
                  <a:srgbClr val="370ADE"/>
                </a:solidFill>
              </a:rPr>
              <a:t> AX</a:t>
            </a:r>
            <a:r>
              <a:rPr lang="es-PE" b="1" baseline="-25000" dirty="0">
                <a:solidFill>
                  <a:srgbClr val="370ADE"/>
                </a:solidFill>
              </a:rPr>
              <a:t>4</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3</a:t>
            </a:r>
            <a:r>
              <a:rPr lang="es-PE" b="1" dirty="0" smtClean="0">
                <a:solidFill>
                  <a:srgbClr val="370ADE"/>
                </a:solidFill>
              </a:rPr>
              <a:t>E</a:t>
            </a:r>
            <a:r>
              <a:rPr lang="es-PE" b="1" baseline="-25000" dirty="0" smtClean="0">
                <a:solidFill>
                  <a:srgbClr val="370ADE"/>
                </a:solidFill>
              </a:rPr>
              <a:t>2</a:t>
            </a:r>
            <a:r>
              <a:rPr lang="es-PE" b="1"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a:solidFill>
                  <a:srgbClr val="370ADE"/>
                </a:solidFill>
              </a:rPr>
              <a:t>3</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2610859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3" name="2 Marcador de contenido"/>
          <p:cNvSpPr>
            <a:spLocks noGrp="1"/>
          </p:cNvSpPr>
          <p:nvPr>
            <p:ph idx="1"/>
          </p:nvPr>
        </p:nvSpPr>
        <p:spPr/>
        <p:txBody>
          <a:bodyPr/>
          <a:lstStyle/>
          <a:p>
            <a:endParaRPr lang="es-PE"/>
          </a:p>
        </p:txBody>
      </p:sp>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6134"/>
          <a:stretch/>
        </p:blipFill>
        <p:spPr bwMode="auto">
          <a:xfrm>
            <a:off x="239042" y="1524007"/>
            <a:ext cx="8653438" cy="5080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a:solidFill>
                  <a:srgbClr val="370ADE"/>
                </a:solidFill>
              </a:rPr>
              <a:t>4</a:t>
            </a:r>
            <a:r>
              <a:rPr lang="es-PE" b="1" dirty="0" smtClean="0">
                <a:solidFill>
                  <a:srgbClr val="370ADE"/>
                </a:solidFill>
              </a:rPr>
              <a:t>) AX</a:t>
            </a:r>
            <a:r>
              <a:rPr lang="es-PE" b="1" baseline="-25000" dirty="0">
                <a:solidFill>
                  <a:srgbClr val="370ADE"/>
                </a:solidFill>
              </a:rPr>
              <a:t>5</a:t>
            </a:r>
            <a:r>
              <a:rPr lang="es-PE" b="1" baseline="-25000" dirty="0" smtClean="0">
                <a:solidFill>
                  <a:srgbClr val="370ADE"/>
                </a:solidFill>
              </a:rPr>
              <a:t> </a:t>
            </a:r>
            <a:r>
              <a:rPr lang="es-PE" b="1" dirty="0" err="1" smtClean="0">
                <a:solidFill>
                  <a:srgbClr val="370ADE"/>
                </a:solidFill>
              </a:rPr>
              <a:t>ó</a:t>
            </a:r>
            <a:r>
              <a:rPr lang="es-PE" b="1" dirty="0" smtClean="0">
                <a:solidFill>
                  <a:srgbClr val="370ADE"/>
                </a:solidFill>
              </a:rPr>
              <a:t> AX</a:t>
            </a:r>
            <a:r>
              <a:rPr lang="es-PE" b="1" baseline="-25000" dirty="0">
                <a:solidFill>
                  <a:srgbClr val="370ADE"/>
                </a:solidFill>
              </a:rPr>
              <a:t>4</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3</a:t>
            </a:r>
            <a:r>
              <a:rPr lang="es-PE" b="1" dirty="0" smtClean="0">
                <a:solidFill>
                  <a:srgbClr val="370ADE"/>
                </a:solidFill>
              </a:rPr>
              <a:t>E</a:t>
            </a:r>
            <a:r>
              <a:rPr lang="es-PE" b="1" baseline="-25000" dirty="0" smtClean="0">
                <a:solidFill>
                  <a:srgbClr val="370ADE"/>
                </a:solidFill>
              </a:rPr>
              <a:t>2</a:t>
            </a:r>
            <a:r>
              <a:rPr lang="es-PE" b="1"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a:solidFill>
                  <a:srgbClr val="370ADE"/>
                </a:solidFill>
              </a:rPr>
              <a:t>3</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248092347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323528" y="332656"/>
            <a:ext cx="1697600" cy="788380"/>
          </a:xfrm>
        </p:spPr>
        <p:txBody>
          <a:bodyPr>
            <a:normAutofit/>
          </a:bodyPr>
          <a:lstStyle/>
          <a:p>
            <a:r>
              <a:rPr lang="es-PE" dirty="0" smtClean="0"/>
              <a:t>RPECV</a:t>
            </a:r>
            <a:endParaRPr lang="es-PE" dirty="0"/>
          </a:p>
        </p:txBody>
      </p:sp>
      <p:sp>
        <p:nvSpPr>
          <p:cNvPr id="3" name="2 Marcador de contenido"/>
          <p:cNvSpPr>
            <a:spLocks noGrp="1"/>
          </p:cNvSpPr>
          <p:nvPr>
            <p:ph idx="1"/>
          </p:nvPr>
        </p:nvSpPr>
        <p:spPr/>
        <p:txBody>
          <a:bodyPr/>
          <a:lstStyle/>
          <a:p>
            <a:endParaRPr lang="es-PE"/>
          </a:p>
        </p:txBody>
      </p:sp>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18440" b="2288"/>
          <a:stretch/>
        </p:blipFill>
        <p:spPr bwMode="auto">
          <a:xfrm>
            <a:off x="279592" y="1505001"/>
            <a:ext cx="8568952" cy="5114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2 Marcador de contenido"/>
          <p:cNvSpPr txBox="1">
            <a:spLocks/>
          </p:cNvSpPr>
          <p:nvPr/>
        </p:nvSpPr>
        <p:spPr>
          <a:xfrm>
            <a:off x="323528" y="980728"/>
            <a:ext cx="4896544" cy="52427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114300" indent="0">
              <a:buNone/>
            </a:pPr>
            <a:r>
              <a:rPr lang="es-PE" b="1" dirty="0">
                <a:solidFill>
                  <a:srgbClr val="370ADE"/>
                </a:solidFill>
              </a:rPr>
              <a:t>4</a:t>
            </a:r>
            <a:r>
              <a:rPr lang="es-PE" b="1" dirty="0" smtClean="0">
                <a:solidFill>
                  <a:srgbClr val="370ADE"/>
                </a:solidFill>
              </a:rPr>
              <a:t>) AX</a:t>
            </a:r>
            <a:r>
              <a:rPr lang="es-PE" b="1" baseline="-25000" dirty="0">
                <a:solidFill>
                  <a:srgbClr val="370ADE"/>
                </a:solidFill>
              </a:rPr>
              <a:t>5</a:t>
            </a:r>
            <a:r>
              <a:rPr lang="es-PE" b="1" baseline="-25000" dirty="0" smtClean="0">
                <a:solidFill>
                  <a:srgbClr val="370ADE"/>
                </a:solidFill>
              </a:rPr>
              <a:t> </a:t>
            </a:r>
            <a:r>
              <a:rPr lang="es-PE" b="1" dirty="0" err="1" smtClean="0">
                <a:solidFill>
                  <a:srgbClr val="370ADE"/>
                </a:solidFill>
              </a:rPr>
              <a:t>ó</a:t>
            </a:r>
            <a:r>
              <a:rPr lang="es-PE" b="1" dirty="0" smtClean="0">
                <a:solidFill>
                  <a:srgbClr val="370ADE"/>
                </a:solidFill>
              </a:rPr>
              <a:t> AX</a:t>
            </a:r>
            <a:r>
              <a:rPr lang="es-PE" b="1" baseline="-25000" dirty="0">
                <a:solidFill>
                  <a:srgbClr val="370ADE"/>
                </a:solidFill>
              </a:rPr>
              <a:t>4</a:t>
            </a:r>
            <a:r>
              <a:rPr lang="es-PE" b="1" dirty="0" smtClean="0">
                <a:solidFill>
                  <a:srgbClr val="370ADE"/>
                </a:solidFill>
              </a:rPr>
              <a:t>E  </a:t>
            </a:r>
            <a:r>
              <a:rPr lang="es-PE" b="1" dirty="0" err="1" smtClean="0">
                <a:solidFill>
                  <a:srgbClr val="370ADE"/>
                </a:solidFill>
              </a:rPr>
              <a:t>ó</a:t>
            </a:r>
            <a:r>
              <a:rPr lang="es-PE" b="1" dirty="0" smtClean="0">
                <a:solidFill>
                  <a:srgbClr val="370ADE"/>
                </a:solidFill>
              </a:rPr>
              <a:t> AX</a:t>
            </a:r>
            <a:r>
              <a:rPr lang="es-PE" b="1" baseline="-25000" dirty="0" smtClean="0">
                <a:solidFill>
                  <a:srgbClr val="370ADE"/>
                </a:solidFill>
              </a:rPr>
              <a:t>3</a:t>
            </a:r>
            <a:r>
              <a:rPr lang="es-PE" b="1" dirty="0" smtClean="0">
                <a:solidFill>
                  <a:srgbClr val="370ADE"/>
                </a:solidFill>
              </a:rPr>
              <a:t>E</a:t>
            </a:r>
            <a:r>
              <a:rPr lang="es-PE" b="1" baseline="-25000" dirty="0" smtClean="0">
                <a:solidFill>
                  <a:srgbClr val="370ADE"/>
                </a:solidFill>
              </a:rPr>
              <a:t>2</a:t>
            </a:r>
            <a:r>
              <a:rPr lang="es-PE" b="1" dirty="0" smtClean="0">
                <a:solidFill>
                  <a:srgbClr val="370ADE"/>
                </a:solidFill>
              </a:rPr>
              <a:t> </a:t>
            </a:r>
            <a:r>
              <a:rPr lang="es-PE" b="1" dirty="0" err="1">
                <a:solidFill>
                  <a:srgbClr val="370ADE"/>
                </a:solidFill>
              </a:rPr>
              <a:t>ó</a:t>
            </a:r>
            <a:r>
              <a:rPr lang="es-PE" b="1" dirty="0">
                <a:solidFill>
                  <a:srgbClr val="370ADE"/>
                </a:solidFill>
              </a:rPr>
              <a:t> </a:t>
            </a:r>
            <a:r>
              <a:rPr lang="es-PE" b="1" dirty="0" smtClean="0">
                <a:solidFill>
                  <a:srgbClr val="370ADE"/>
                </a:solidFill>
              </a:rPr>
              <a:t>AX</a:t>
            </a:r>
            <a:r>
              <a:rPr lang="es-PE" b="1" baseline="-25000" dirty="0" smtClean="0">
                <a:solidFill>
                  <a:srgbClr val="370ADE"/>
                </a:solidFill>
              </a:rPr>
              <a:t>2</a:t>
            </a:r>
            <a:r>
              <a:rPr lang="es-PE" b="1" dirty="0" smtClean="0">
                <a:solidFill>
                  <a:srgbClr val="370ADE"/>
                </a:solidFill>
              </a:rPr>
              <a:t>E</a:t>
            </a:r>
            <a:r>
              <a:rPr lang="es-PE" b="1" baseline="-25000" dirty="0">
                <a:solidFill>
                  <a:srgbClr val="370ADE"/>
                </a:solidFill>
              </a:rPr>
              <a:t>3</a:t>
            </a:r>
            <a:r>
              <a:rPr lang="es-PE" b="1" baseline="-25000" dirty="0" smtClean="0">
                <a:solidFill>
                  <a:srgbClr val="370ADE"/>
                </a:solidFill>
              </a:rPr>
              <a:t>  </a:t>
            </a:r>
            <a:endParaRPr lang="es-PE" b="1" baseline="-25000" dirty="0">
              <a:solidFill>
                <a:srgbClr val="370ADE"/>
              </a:solidFill>
            </a:endParaRPr>
          </a:p>
        </p:txBody>
      </p:sp>
    </p:spTree>
    <p:extLst>
      <p:ext uri="{BB962C8B-B14F-4D97-AF65-F5344CB8AC3E}">
        <p14:creationId xmlns:p14="http://schemas.microsoft.com/office/powerpoint/2010/main" xmlns="" val="347359541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2696</TotalTime>
  <Words>2658</Words>
  <Application>Microsoft Office PowerPoint</Application>
  <PresentationFormat>Presentación en pantalla (4:3)</PresentationFormat>
  <Paragraphs>347</Paragraphs>
  <Slides>168</Slides>
  <Notes>0</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168</vt:i4>
      </vt:variant>
    </vt:vector>
  </HeadingPairs>
  <TitlesOfParts>
    <vt:vector size="170" baseType="lpstr">
      <vt:lpstr>Tema de Office</vt:lpstr>
      <vt:lpstr>Fotografía de Photo Editor</vt:lpstr>
      <vt:lpstr>Enlace iónico</vt:lpstr>
      <vt:lpstr>¿Por qué se unen los átomos?</vt:lpstr>
      <vt:lpstr>Tipos de enlaces</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Resonancia</vt:lpstr>
      <vt:lpstr>Reglas de resonancia</vt:lpstr>
      <vt:lpstr>Reglas de resonancia</vt:lpstr>
      <vt:lpstr>Reglas de resonancia</vt:lpstr>
      <vt:lpstr>Diapositiva 41</vt:lpstr>
      <vt:lpstr>Diapositiva 42</vt:lpstr>
      <vt:lpstr>Enlace iónico</vt:lpstr>
      <vt:lpstr>Diapositiva 44</vt:lpstr>
      <vt:lpstr>Energía de red (reticular) en los compuestos iónicos (Hu o U)</vt:lpstr>
      <vt:lpstr>Diapositiva 46</vt:lpstr>
      <vt:lpstr>Ciclo de Born-Haber</vt:lpstr>
      <vt:lpstr> </vt:lpstr>
      <vt:lpstr>Diapositiva 49</vt:lpstr>
      <vt:lpstr>Diapositiva 50</vt:lpstr>
      <vt:lpstr>Calcule:</vt:lpstr>
      <vt:lpstr>Calcule:</vt:lpstr>
      <vt:lpstr>Calcule:</vt:lpstr>
      <vt:lpstr>Factores de los que depende la Energía reticular</vt:lpstr>
      <vt:lpstr>Estructura cristalina</vt:lpstr>
      <vt:lpstr>Principales tipos de estructura cristalina</vt:lpstr>
      <vt:lpstr>Propiedades de los compuestos iónicos</vt:lpstr>
      <vt:lpstr>Disolución de un cristal iónico en un disolvente polar </vt:lpstr>
      <vt:lpstr>Fragilidad en un cristal iónico</vt:lpstr>
      <vt:lpstr>Tendencia en los puntos de fusión</vt:lpstr>
      <vt:lpstr>Diapositiva 61</vt:lpstr>
      <vt:lpstr>Carácter  iónico</vt:lpstr>
      <vt:lpstr>Carácter iónico vs covalente</vt:lpstr>
      <vt:lpstr>Carácter iónico vs covalente</vt:lpstr>
      <vt:lpstr>Diapositiva 65</vt:lpstr>
      <vt:lpstr>Diapositiva 66</vt:lpstr>
      <vt:lpstr>Diapositiva 67</vt:lpstr>
      <vt:lpstr>Diapositiva 68</vt:lpstr>
      <vt:lpstr>Diapositiva 69</vt:lpstr>
      <vt:lpstr>Diapositiva 70</vt:lpstr>
      <vt:lpstr>Diapositiva 71</vt:lpstr>
      <vt:lpstr>Diapositiva 72</vt:lpstr>
      <vt:lpstr>Diapositiva 73</vt:lpstr>
      <vt:lpstr>Solubilidad de sustancia iónicas</vt:lpstr>
      <vt:lpstr>Tamaño de los iones</vt:lpstr>
      <vt:lpstr>Diapositiva 76</vt:lpstr>
      <vt:lpstr>Enlace Covalente</vt:lpstr>
      <vt:lpstr>Enlace covalente</vt:lpstr>
      <vt:lpstr>Enlace covalente</vt:lpstr>
      <vt:lpstr>Diapositiva 80</vt:lpstr>
      <vt:lpstr>Teoría de Lewis</vt:lpstr>
      <vt:lpstr>Tipos de enlace covalente</vt:lpstr>
      <vt:lpstr>Excepciones a la teoría de Lewis</vt:lpstr>
      <vt:lpstr>Limitaciones de estructuras de Lewis</vt:lpstr>
      <vt:lpstr>Diapositiva 85</vt:lpstr>
      <vt:lpstr>Teoría de repulsión del par electrónico de la capa de valencia (rpecv)</vt:lpstr>
      <vt:lpstr>Teoría de repulsión del par electrónico de la capa de valencia (rpecv)</vt:lpstr>
      <vt:lpstr>Teoría de repulsión del par electrónico de la capa de valencia (rpecv)</vt:lpstr>
      <vt:lpstr>Teoría de repulsión del par electrónico de la capa de valencia (rpecv)</vt:lpstr>
      <vt:lpstr>RPECV</vt:lpstr>
      <vt:lpstr>RPECV</vt:lpstr>
      <vt:lpstr>RPECV</vt:lpstr>
      <vt:lpstr>RPECV</vt:lpstr>
      <vt:lpstr>RPECV</vt:lpstr>
      <vt:lpstr>RPECV</vt:lpstr>
      <vt:lpstr>RPECV</vt:lpstr>
      <vt:lpstr>RPECV</vt:lpstr>
      <vt:lpstr>RPECV</vt:lpstr>
      <vt:lpstr>RPECV</vt:lpstr>
      <vt:lpstr>RPECV</vt:lpstr>
      <vt:lpstr>RPECV</vt:lpstr>
      <vt:lpstr>Uso de la teoría de RPECV para determinar la forma molecular</vt:lpstr>
      <vt:lpstr>Diapositiva 103</vt:lpstr>
      <vt:lpstr>Diapositiva 104</vt:lpstr>
      <vt:lpstr>Diapositiva 105</vt:lpstr>
      <vt:lpstr>Ejercicios</vt:lpstr>
      <vt:lpstr>Respuestas</vt:lpstr>
      <vt:lpstr>Diapositiva 108</vt:lpstr>
      <vt:lpstr>Diapositiva 109</vt:lpstr>
      <vt:lpstr>Polaridad en moléculas covalentes. Momento dipolar.</vt:lpstr>
      <vt:lpstr>Momento dipolar</vt:lpstr>
      <vt:lpstr>Momento dipolar: µ </vt:lpstr>
      <vt:lpstr>Diapositiva 113</vt:lpstr>
      <vt:lpstr>Diapositiva 114</vt:lpstr>
      <vt:lpstr>Diapositiva 115</vt:lpstr>
      <vt:lpstr>Diapositiva 116</vt:lpstr>
      <vt:lpstr>Diapositiva 117</vt:lpstr>
      <vt:lpstr>Diapositiva 118</vt:lpstr>
      <vt:lpstr>Enlace covalente: Hibridación</vt:lpstr>
      <vt:lpstr>Diapositiva 120</vt:lpstr>
      <vt:lpstr>Teoría del enlace de valencia (E.V.)</vt:lpstr>
      <vt:lpstr>Teorías de enlace covalente </vt:lpstr>
      <vt:lpstr>Diapositiva 123</vt:lpstr>
      <vt:lpstr>Teorías de enlace covalente </vt:lpstr>
      <vt:lpstr>Teoría EV</vt:lpstr>
      <vt:lpstr>Teoría EV</vt:lpstr>
      <vt:lpstr>Teoría EV</vt:lpstr>
      <vt:lpstr>Teoría EV</vt:lpstr>
      <vt:lpstr>Teoría EV</vt:lpstr>
      <vt:lpstr>Teoría EV</vt:lpstr>
      <vt:lpstr>Teoría EV</vt:lpstr>
      <vt:lpstr>Teoría EV</vt:lpstr>
      <vt:lpstr>Teoría EV</vt:lpstr>
      <vt:lpstr>Teoría EV</vt:lpstr>
      <vt:lpstr>Diapositiva 135</vt:lpstr>
      <vt:lpstr>Teoría EV</vt:lpstr>
      <vt:lpstr>Tipos de enlace covalentes</vt:lpstr>
      <vt:lpstr>Tipos de enlace covalentes</vt:lpstr>
      <vt:lpstr>Diapositiva 139</vt:lpstr>
      <vt:lpstr>Tipos de enlace covalentes</vt:lpstr>
      <vt:lpstr>2) Teoría Om-cloa</vt:lpstr>
      <vt:lpstr>2) Teoría Om-cloa</vt:lpstr>
      <vt:lpstr>Diapositiva 143</vt:lpstr>
      <vt:lpstr>2) Teoría Om-cloa</vt:lpstr>
      <vt:lpstr>2) Teoría Om-cloa</vt:lpstr>
      <vt:lpstr>Diapositiva 146</vt:lpstr>
      <vt:lpstr>Diapositiva 147</vt:lpstr>
      <vt:lpstr>Diapositiva 148</vt:lpstr>
      <vt:lpstr>Diapositiva 149</vt:lpstr>
      <vt:lpstr>Diapositiva 150</vt:lpstr>
      <vt:lpstr>Diapositiva 151</vt:lpstr>
      <vt:lpstr>Diapositiva 152</vt:lpstr>
      <vt:lpstr>Diapositiva 153</vt:lpstr>
      <vt:lpstr>Diapositiva 154</vt:lpstr>
      <vt:lpstr>Diapositiva 155</vt:lpstr>
      <vt:lpstr>Diapositiva 156</vt:lpstr>
      <vt:lpstr>Diapositiva 157</vt:lpstr>
      <vt:lpstr>2) Teoría Om-cloa</vt:lpstr>
      <vt:lpstr>2) Teoría Om-cloa</vt:lpstr>
      <vt:lpstr>Diapositiva 160</vt:lpstr>
      <vt:lpstr>Diapositiva 161</vt:lpstr>
      <vt:lpstr>Diapositiva 162</vt:lpstr>
      <vt:lpstr>Diapositiva 163</vt:lpstr>
      <vt:lpstr>Diapositiva 164</vt:lpstr>
      <vt:lpstr>Diapositiva 165</vt:lpstr>
      <vt:lpstr>Diapositiva 166</vt:lpstr>
      <vt:lpstr>Diapositiva 167</vt:lpstr>
      <vt:lpstr>Diapositiva 168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Enlace iónico</dc:title>
  <dc:creator>WINDOWS  7</dc:creator>
  <cp:lastModifiedBy>carol</cp:lastModifiedBy>
  <cp:revision>113</cp:revision>
  <cp:lastPrinted>2015-05-25T13:47:44Z</cp:lastPrinted>
  <dcterms:created xsi:type="dcterms:W3CDTF">2015-05-02T01:03:15Z</dcterms:created>
  <dcterms:modified xsi:type="dcterms:W3CDTF">2016-09-26T13:55:27Z</dcterms:modified>
</cp:coreProperties>
</file>